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30243463"/>
  <p:notesSz cx="6858000" cy="9144000"/>
  <p:defaultTextStyle>
    <a:defPPr>
      <a:defRPr lang="ru-RU"/>
    </a:defPPr>
    <a:lvl1pPr marL="0" algn="l" defTabSz="296256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81282" algn="l" defTabSz="296256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62565" algn="l" defTabSz="296256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43847" algn="l" defTabSz="296256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25129" algn="l" defTabSz="296256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406411" algn="l" defTabSz="296256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87694" algn="l" defTabSz="296256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68976" algn="l" defTabSz="296256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50258" algn="l" defTabSz="296256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446" y="-62"/>
      </p:cViewPr>
      <p:guideLst>
        <p:guide orient="horz" pos="9526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0203" y="9395078"/>
            <a:ext cx="18362295" cy="64827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0405" y="17137962"/>
            <a:ext cx="15121890" cy="77288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1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6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43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2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0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87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68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50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B4A6-4FF4-4DA2-AF7F-3321845CED33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014-24FF-4CA8-824B-BE7B43AEA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B4A6-4FF4-4DA2-AF7F-3321845CED33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014-24FF-4CA8-824B-BE7B43AEA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002126" y="5341614"/>
            <a:ext cx="11483935" cy="1137980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50320" y="5341614"/>
            <a:ext cx="34091761" cy="1137980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B4A6-4FF4-4DA2-AF7F-3321845CED33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014-24FF-4CA8-824B-BE7B43AEA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B4A6-4FF4-4DA2-AF7F-3321845CED33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014-24FF-4CA8-824B-BE7B43AEA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464" y="19434227"/>
            <a:ext cx="18362295" cy="6006688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6464" y="12818472"/>
            <a:ext cx="18362295" cy="6615755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128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62565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438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2512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4064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8769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6897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5025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B4A6-4FF4-4DA2-AF7F-3321845CED33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014-24FF-4CA8-824B-BE7B43AEA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50319" y="31118567"/>
            <a:ext cx="22787848" cy="88021077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698212" y="31118567"/>
            <a:ext cx="22787848" cy="88021077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B4A6-4FF4-4DA2-AF7F-3321845CED33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014-24FF-4CA8-824B-BE7B43AEA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135" y="1211141"/>
            <a:ext cx="19442430" cy="504057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0135" y="6769777"/>
            <a:ext cx="9544944" cy="282132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1282" indent="0">
              <a:buNone/>
              <a:defRPr sz="6500" b="1"/>
            </a:lvl2pPr>
            <a:lvl3pPr marL="2962565" indent="0">
              <a:buNone/>
              <a:defRPr sz="5800" b="1"/>
            </a:lvl3pPr>
            <a:lvl4pPr marL="4443847" indent="0">
              <a:buNone/>
              <a:defRPr sz="5200" b="1"/>
            </a:lvl4pPr>
            <a:lvl5pPr marL="5925129" indent="0">
              <a:buNone/>
              <a:defRPr sz="5200" b="1"/>
            </a:lvl5pPr>
            <a:lvl6pPr marL="7406411" indent="0">
              <a:buNone/>
              <a:defRPr sz="5200" b="1"/>
            </a:lvl6pPr>
            <a:lvl7pPr marL="8887694" indent="0">
              <a:buNone/>
              <a:defRPr sz="5200" b="1"/>
            </a:lvl7pPr>
            <a:lvl8pPr marL="10368976" indent="0">
              <a:buNone/>
              <a:defRPr sz="5200" b="1"/>
            </a:lvl8pPr>
            <a:lvl9pPr marL="11850258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80135" y="9591098"/>
            <a:ext cx="9544944" cy="17424997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973873" y="6769777"/>
            <a:ext cx="9548693" cy="282132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1282" indent="0">
              <a:buNone/>
              <a:defRPr sz="6500" b="1"/>
            </a:lvl2pPr>
            <a:lvl3pPr marL="2962565" indent="0">
              <a:buNone/>
              <a:defRPr sz="5800" b="1"/>
            </a:lvl3pPr>
            <a:lvl4pPr marL="4443847" indent="0">
              <a:buNone/>
              <a:defRPr sz="5200" b="1"/>
            </a:lvl4pPr>
            <a:lvl5pPr marL="5925129" indent="0">
              <a:buNone/>
              <a:defRPr sz="5200" b="1"/>
            </a:lvl5pPr>
            <a:lvl6pPr marL="7406411" indent="0">
              <a:buNone/>
              <a:defRPr sz="5200" b="1"/>
            </a:lvl6pPr>
            <a:lvl7pPr marL="8887694" indent="0">
              <a:buNone/>
              <a:defRPr sz="5200" b="1"/>
            </a:lvl7pPr>
            <a:lvl8pPr marL="10368976" indent="0">
              <a:buNone/>
              <a:defRPr sz="5200" b="1"/>
            </a:lvl8pPr>
            <a:lvl9pPr marL="11850258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973873" y="9591098"/>
            <a:ext cx="9548693" cy="17424997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B4A6-4FF4-4DA2-AF7F-3321845CED33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014-24FF-4CA8-824B-BE7B43AEA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B4A6-4FF4-4DA2-AF7F-3321845CED33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014-24FF-4CA8-824B-BE7B43AEA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B4A6-4FF4-4DA2-AF7F-3321845CED33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014-24FF-4CA8-824B-BE7B43AEA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136" y="1204138"/>
            <a:ext cx="7107139" cy="512458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46056" y="1204140"/>
            <a:ext cx="12076509" cy="25811958"/>
          </a:xfrm>
        </p:spPr>
        <p:txBody>
          <a:bodyPr/>
          <a:lstStyle>
            <a:lvl1pPr>
              <a:defRPr sz="10400"/>
            </a:lvl1pPr>
            <a:lvl2pPr>
              <a:defRPr sz="91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0136" y="6328727"/>
            <a:ext cx="7107139" cy="20687371"/>
          </a:xfrm>
        </p:spPr>
        <p:txBody>
          <a:bodyPr/>
          <a:lstStyle>
            <a:lvl1pPr marL="0" indent="0">
              <a:buNone/>
              <a:defRPr sz="4500"/>
            </a:lvl1pPr>
            <a:lvl2pPr marL="1481282" indent="0">
              <a:buNone/>
              <a:defRPr sz="3900"/>
            </a:lvl2pPr>
            <a:lvl3pPr marL="2962565" indent="0">
              <a:buNone/>
              <a:defRPr sz="3200"/>
            </a:lvl3pPr>
            <a:lvl4pPr marL="4443847" indent="0">
              <a:buNone/>
              <a:defRPr sz="2900"/>
            </a:lvl4pPr>
            <a:lvl5pPr marL="5925129" indent="0">
              <a:buNone/>
              <a:defRPr sz="2900"/>
            </a:lvl5pPr>
            <a:lvl6pPr marL="7406411" indent="0">
              <a:buNone/>
              <a:defRPr sz="2900"/>
            </a:lvl6pPr>
            <a:lvl7pPr marL="8887694" indent="0">
              <a:buNone/>
              <a:defRPr sz="2900"/>
            </a:lvl7pPr>
            <a:lvl8pPr marL="10368976" indent="0">
              <a:buNone/>
              <a:defRPr sz="2900"/>
            </a:lvl8pPr>
            <a:lvl9pPr marL="11850258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B4A6-4FF4-4DA2-AF7F-3321845CED33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014-24FF-4CA8-824B-BE7B43AEA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4280" y="21170424"/>
            <a:ext cx="12961620" cy="2499288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34280" y="2702309"/>
            <a:ext cx="12961620" cy="18146078"/>
          </a:xfrm>
        </p:spPr>
        <p:txBody>
          <a:bodyPr/>
          <a:lstStyle>
            <a:lvl1pPr marL="0" indent="0">
              <a:buNone/>
              <a:defRPr sz="10400"/>
            </a:lvl1pPr>
            <a:lvl2pPr marL="1481282" indent="0">
              <a:buNone/>
              <a:defRPr sz="9100"/>
            </a:lvl2pPr>
            <a:lvl3pPr marL="2962565" indent="0">
              <a:buNone/>
              <a:defRPr sz="7800"/>
            </a:lvl3pPr>
            <a:lvl4pPr marL="4443847" indent="0">
              <a:buNone/>
              <a:defRPr sz="6500"/>
            </a:lvl4pPr>
            <a:lvl5pPr marL="5925129" indent="0">
              <a:buNone/>
              <a:defRPr sz="6500"/>
            </a:lvl5pPr>
            <a:lvl6pPr marL="7406411" indent="0">
              <a:buNone/>
              <a:defRPr sz="6500"/>
            </a:lvl6pPr>
            <a:lvl7pPr marL="8887694" indent="0">
              <a:buNone/>
              <a:defRPr sz="6500"/>
            </a:lvl7pPr>
            <a:lvl8pPr marL="10368976" indent="0">
              <a:buNone/>
              <a:defRPr sz="6500"/>
            </a:lvl8pPr>
            <a:lvl9pPr marL="11850258" indent="0">
              <a:buNone/>
              <a:defRPr sz="6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34280" y="23669713"/>
            <a:ext cx="12961620" cy="3549404"/>
          </a:xfrm>
        </p:spPr>
        <p:txBody>
          <a:bodyPr/>
          <a:lstStyle>
            <a:lvl1pPr marL="0" indent="0">
              <a:buNone/>
              <a:defRPr sz="4500"/>
            </a:lvl1pPr>
            <a:lvl2pPr marL="1481282" indent="0">
              <a:buNone/>
              <a:defRPr sz="3900"/>
            </a:lvl2pPr>
            <a:lvl3pPr marL="2962565" indent="0">
              <a:buNone/>
              <a:defRPr sz="3200"/>
            </a:lvl3pPr>
            <a:lvl4pPr marL="4443847" indent="0">
              <a:buNone/>
              <a:defRPr sz="2900"/>
            </a:lvl4pPr>
            <a:lvl5pPr marL="5925129" indent="0">
              <a:buNone/>
              <a:defRPr sz="2900"/>
            </a:lvl5pPr>
            <a:lvl6pPr marL="7406411" indent="0">
              <a:buNone/>
              <a:defRPr sz="2900"/>
            </a:lvl6pPr>
            <a:lvl7pPr marL="8887694" indent="0">
              <a:buNone/>
              <a:defRPr sz="2900"/>
            </a:lvl7pPr>
            <a:lvl8pPr marL="10368976" indent="0">
              <a:buNone/>
              <a:defRPr sz="2900"/>
            </a:lvl8pPr>
            <a:lvl9pPr marL="11850258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B4A6-4FF4-4DA2-AF7F-3321845CED33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014-24FF-4CA8-824B-BE7B43AEA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135" y="1211141"/>
            <a:ext cx="19442430" cy="5040577"/>
          </a:xfrm>
          <a:prstGeom prst="rect">
            <a:avLst/>
          </a:prstGeom>
        </p:spPr>
        <p:txBody>
          <a:bodyPr vert="horz" lIns="296256" tIns="148128" rIns="296256" bIns="1481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0135" y="7056810"/>
            <a:ext cx="19442430" cy="19959288"/>
          </a:xfrm>
          <a:prstGeom prst="rect">
            <a:avLst/>
          </a:prstGeom>
        </p:spPr>
        <p:txBody>
          <a:bodyPr vert="horz" lIns="296256" tIns="148128" rIns="296256" bIns="1481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80135" y="28031212"/>
            <a:ext cx="5040630" cy="1610184"/>
          </a:xfrm>
          <a:prstGeom prst="rect">
            <a:avLst/>
          </a:prstGeom>
        </p:spPr>
        <p:txBody>
          <a:bodyPr vert="horz" lIns="296256" tIns="148128" rIns="296256" bIns="148128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BB4A6-4FF4-4DA2-AF7F-3321845CED33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80923" y="28031212"/>
            <a:ext cx="6840855" cy="1610184"/>
          </a:xfrm>
          <a:prstGeom prst="rect">
            <a:avLst/>
          </a:prstGeom>
        </p:spPr>
        <p:txBody>
          <a:bodyPr vert="horz" lIns="296256" tIns="148128" rIns="296256" bIns="148128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481935" y="28031212"/>
            <a:ext cx="5040630" cy="1610184"/>
          </a:xfrm>
          <a:prstGeom prst="rect">
            <a:avLst/>
          </a:prstGeom>
        </p:spPr>
        <p:txBody>
          <a:bodyPr vert="horz" lIns="296256" tIns="148128" rIns="296256" bIns="148128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B7014-24FF-4CA8-824B-BE7B43AEA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2565" rtl="0" eaLnBrk="1" latinLnBrk="0" hangingPunct="1">
        <a:spcBef>
          <a:spcPct val="0"/>
        </a:spcBef>
        <a:buNone/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0962" indent="-1110962" algn="l" defTabSz="2962565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07084" indent="-925801" algn="l" defTabSz="2962565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206" indent="-740641" algn="l" defTabSz="2962565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84488" indent="-740641" algn="l" defTabSz="2962565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65770" indent="-740641" algn="l" defTabSz="2962565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47053" indent="-740641" algn="l" defTabSz="2962565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28335" indent="-740641" algn="l" defTabSz="2962565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09617" indent="-740641" algn="l" defTabSz="2962565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90899" indent="-740641" algn="l" defTabSz="2962565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625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1282" algn="l" defTabSz="29625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62565" algn="l" defTabSz="29625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43847" algn="l" defTabSz="29625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25129" algn="l" defTabSz="29625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06411" algn="l" defTabSz="29625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87694" algn="l" defTabSz="29625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68976" algn="l" defTabSz="29625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50258" algn="l" defTabSz="29625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DSC_0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59464" y="-1"/>
            <a:ext cx="3443236" cy="5198611"/>
          </a:xfrm>
          <a:prstGeom prst="rect">
            <a:avLst/>
          </a:prstGeom>
        </p:spPr>
      </p:pic>
      <p:pic>
        <p:nvPicPr>
          <p:cNvPr id="21" name="Рисунок 20" descr="DSC_0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43236" cy="51986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71799" y="2405767"/>
            <a:ext cx="14859104" cy="228601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ТЕХНОЛОГИЯ КОНФЕССИОНАЛЬНО-ОРИЕНТИРОВАННОЙ РЕАБИЛИТАЦИИ БОЛЬНЫХ ЭНДОГЕННЫМИ ПСИХИЧЕСКИМИ ЗАБОЛЕВАНИЯМИ С АЛКОГОЛЬНОЙ ЗАВИСИМОСТЬЮ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Бабурин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А.Н.</a:t>
            </a:r>
            <a:r>
              <a:rPr lang="en-US" sz="2700" baseline="30000" dirty="0" smtClean="0">
                <a:latin typeface="Times New Roman" pitchFamily="18" charset="0"/>
                <a:cs typeface="Times New Roman" pitchFamily="18" charset="0"/>
              </a:rPr>
              <a:t>[1,2]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Магай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А.И.</a:t>
            </a:r>
            <a:r>
              <a:rPr lang="en-US" sz="2700" baseline="30000" dirty="0" smtClean="0">
                <a:latin typeface="Times New Roman" pitchFamily="18" charset="0"/>
                <a:cs typeface="Times New Roman" pitchFamily="18" charset="0"/>
              </a:rPr>
              <a:t>[1,2]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Казьмина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Е.А.</a:t>
            </a:r>
            <a:r>
              <a:rPr lang="en-US" sz="2700" baseline="30000" dirty="0" smtClean="0"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Гедевани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Е.В.</a:t>
            </a:r>
            <a:r>
              <a:rPr lang="en-US" sz="2700" baseline="30000" dirty="0" smtClean="0"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ФГБНУ НЦПЗ, отделение особых форм психической патологии, Москва, Россия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МОД СКТ, Межрегиональное общественное движение в поддержку семейных клубов трезвости, Москва, </a:t>
            </a:r>
            <a:r>
              <a:rPr lang="ru-RU" sz="2200" dirty="0" smtClean="0"/>
              <a:t>Россия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71798" y="0"/>
            <a:ext cx="147876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TECHNOLOGY OF CONFESSIONALLY-ORIENTED REHABILITATION OF PATIENTS WITH ENDOGENOUS MENTAL DISEASES WITH ALCOHOLIC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DEPENDENCE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Baburin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A.N.,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Magay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A.I.,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Kaz’mina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E.A.,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Gedevani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E.V.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эмблем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6970" y="28480637"/>
            <a:ext cx="1357322" cy="7974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9409331"/>
            <a:ext cx="21602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Moscow Conference on Religiosity and Clinical </a:t>
            </a:r>
            <a:r>
              <a:rPr lang="en-US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Psychiatry</a:t>
            </a:r>
          </a:p>
          <a:p>
            <a:pPr algn="ctr"/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20-21 of April, 2017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14278" y="6620609"/>
            <a:ext cx="20645582" cy="10310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  <a:tab pos="61198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Частота встречаемости алкогольной зависимости у больных эндогенными психическими заболеваниями по мнению ряда исследователей составляет от 10% до 50% [Иванец Н.Н., 2002, Гофман А.Г., 2003], а 10-15% больных шизофренией страдает алкогольной зависимостью [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Liberman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J.A.,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Bowers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М.В., 1990].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72128" y="7835055"/>
            <a:ext cx="1021563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Особенности клиники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коморбидном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течении психического расстройства с алкоголизмом отмечаются: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худший прогноз, невысокая результативность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психофармакотерапии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высокий риск суицидов, а также высокая смертность, заболеваемость инфекционными заболеваниями и отягощенность соматической патологией;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снижение профессиональных навыков, худший трудовой прогноз, в большей степени разрушение семьи и неблагополучие детей в них, высокий риск насильственных опасных и противоправных действий,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пациенты по сравнению с больными, страдающими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некоморбидными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расстройствами, примерно вдвое чаще обращаются к врачам и хуже адаптированы в обществе;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пациенты не принимают поддерживающего лечения, а под влиянием 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веществ существенно и подчас непредсказуемо изменяется действие назначенных психотропных препаратов.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278" y="7835055"/>
            <a:ext cx="507209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  <a:tab pos="61198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Подходы к классификации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  <a:tab pos="61198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зависимости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особенностей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алкоголизма у больных с эндогенными психическими расстройствами можно выделить следующие группы: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851525" algn="l"/>
                <a:tab pos="61198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алкоголизм у больных с эндогенными аффективными состояниями (БАР, депрессия, ШАП);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851525" algn="l"/>
                <a:tab pos="61198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алкоголизм у больных малопрогредиентной шизофренией (вялотекущая шизофрения);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851525" algn="l"/>
                <a:tab pos="61198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алкоголизм у больных шизофренией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приступообразно-прогредиентная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другие формы).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4278" y="10692575"/>
            <a:ext cx="15573484" cy="30003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основным подходам к лечению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коморбидных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расстройств на амбулаторном и стационарных этапах можно отнести: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больных с аффективными расстройствами требуется раннее назначение антидепрессантов на фоне массивных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дезинтоксикационных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мероприятий, использование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нормотимиков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проведение психотерапевтических индивидуальных и групповых занятий, а на поздних этапах лечения требуется вовлечение в реабилитационную деятельность.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больных с малопрогредиентной шизофренией требуется проведение комплексных лечебных мероприятий: применение психотропных средств (устранение продуктивной психопатологической симптоматики), психотерапевтических методик (профилактика негативных процессуальных расстройств и работа с патологическим влечением к алкоголю) и методов специфической антиалкогольной терапии (подавление патологического влечения к алкоголю). В последующем  больные нуждаются в профилактических и реабилитационные мероприятиях с привлечением семьи пациента.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больных шизофренией назначаются современные медикаменты, такие как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атипичные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нейролептики и антидепрессантов 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серотонинергической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направленностью действия, по необходимости применяются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анксиолитики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 последующем присоединяются психотерапевтические занятия и комплекс лечебно-реабилитационных мероприятий.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373514" y="7835055"/>
            <a:ext cx="4786346" cy="58785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Реабилитация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Реабилитация больных 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коморбидной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патологией должна включать комбинированное использование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психофармакотерапии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психосоциотерапевтических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процедур [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Hudolin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., 1994,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Пивень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Б.Н., Шереметьева И.И., 2003, Бохан Н.А.,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Семке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В.Я., 2009,] с вовлечением в реабилитационный процесс духовно-ориентированных практик [Дмитриева Т.Б., Игонин A.Л, 2006].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качестве реабилитационных подходов могут быть использованы: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тренинг социальных навыков;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поведенческая, семейная и групповая психотерапия;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психо-образовательные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программы, направленные на восстановление когнитивных, мотивационных, эмоциональных ресурсов личности;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арттерапия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терапия социальной средой по принципам терапевтического сообщества;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духовно-ориентированные и конфессиональные реабилитационные практики.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4278" y="17193433"/>
            <a:ext cx="20645582" cy="20005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конфессионально-ориентированной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реабилитации больных эндогенными психическими заболеваниями с алкогольной зависимостью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опирается на: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конфессионально-ориентированную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реабилитационную программу, основанную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духовном ресурсе православной общины (ФГБНУ НЦПЗ, отделение особых форм психической патологии) [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Копейко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Г.И.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соавт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2016];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основанной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религиозном мировоззрении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амбулаторной программе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реабилитации больных, зависимых от употребления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психоактивными веществами,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членов их семей (ФГБНУ НЦПЗ, МОД СКТ) [Бабурин А.Н.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соавт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., 2015].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515994" y="19568955"/>
            <a:ext cx="7643866" cy="4339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Описание реабилитационных мероприятий: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получения необходимого лечения (психофармакологические средства и психотерапевтические процедуры) на базе отделения особых форм психической патологии ФГБНУ НЦПЗ, пациенты приняли участие в технологии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конфессионально-ориентированной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реабилитации, включавшей в себя: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поддерживающая терапия психофармакологическими препаратами;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тренинг социальных навыков с больными шизофренией;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по методу формирования личностной саморегуляции с больными аффективной патологией;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системная семейная групповая психотерапия в условиях специальной терапевтической среды по типу терапевтического сообщества с участием членов семей;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психотерапевтическое общение с использованием методологии духовно-ориентированного диалога Т.А. Флоренской.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работе с пациентами участвовала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мультидисциплинарная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команда специалистов, включавшая врача психиатра-нарколога, психолога, священника, социального педагога.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4278" y="19550887"/>
            <a:ext cx="12644526" cy="6494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исследования: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описание основных подходов, используемых в технологии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конфессионально-ориентированной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реабилитации больных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коморбидной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патологией психиатрического и наркологического профилей, оценка результатов реабилитационной деятельности.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методы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пилотажном исследовании клинико-психопатологическим методом были обследованы 12 больных, среди которых были больные мужского пола с 16 до 60 лет с установленным диагнозом психического расстройства с сопутствующей алкогольной зависимостью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31,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32 +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 по МКБ-10), проходивших лечение на базе отделения особых форм психической патологии ФГБНУ НЦПЗ. В течение года пациенты получали помощь на основе технологии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конфессионально-ориентированной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реабилитации больных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коморбидной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патологией, посещая  один раз в неделю двухчасовые встречи в амбулаторных условиях и участвуя в мероприятиях духовно-ориентированного модуля программы.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группа больных алкоголизмом с аффективной патологией - 50% (6 человек). Диагноз: биполярное аффективное расстройство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31+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10) и депрессивное расстройство в разной степени выраженности с алкогольной зависимостью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32+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10);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группа больных алкоголизмом с малопрогредиентной (вялотекущей) шизофренией и алкогольной зависимостью - 33,3% (4 человека). Диагноз: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психопатоподобная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21.3+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10)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неврозоподобная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21.4+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10) варианты течения вялотекущей шизофрении с алкогольной зависимостью;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группа больных алкоголизмом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приступообразно-прогредиентной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шизофренией – 16,7% (2 человека). Диагноз: параноидная шизофрения с алкогольной зависимостью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20.0+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10).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пациенты имели православное религиозное мировоззрение. Большая часть (66,7%)   из них регулярно посещала церковные службы и следовала религиозным традициям (молитвы, причастие, исповедь), меньшая часть (33,3%) причисляла себя к категории православных христиан, однако регулярной церковной жизни не вела.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прошествии основного срока реабилитации у большей части исследуемых было отмечено становление алкогольной ремиссии (66,7% - 8 человек), уменьшение частоты обращений за психиатрической помощью и отсутствие госпитализаций в психиатрический стационар, улучшение внутрисемейных отношений, стабилизация профессиональных навыков. Все участники исследования были вовлечены в жизнь церковной общины при храме иконы Божией Матери «Целительница» при ФГБНУ НЦПЗ.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515994" y="23980043"/>
            <a:ext cx="7665373" cy="5143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Содержание социально-значимого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конфессионально-ориентированного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(религиозного)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модулей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Одновременно с участием в реабилитационных мероприятиях пациенты и члены их семей принимали участие в духовно-ориентированных мероприятиях: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включение пациентов в жизнь религиозной православной общины на базе больничного храма иконы Божией Матери «Целительница» в ФГБНУ НЦПЗ, налаживание эффективного взаимодействия среди участников технологии и прихожан храма в рамках социальной сети;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приобщение к традиции церковной жизни (общая молитва, исповедь причастие) под духовным руководством опытных священнослужителей, имеющих специальное образование в области психологии или психиатрии;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индивидуальные беседы со священниками с обсуждением значимых вопросов духовной жизни;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посещение значимых культурно-исторических мест и паломничества;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в спортивных и творческих мероприятиях, подготовка праздников;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посильная помощь другим участникам программы, попавшим в сложные жизненные ситуации;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в работе летнего реабилитационного лагеря на острове Валаам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в фестивалях и региональных встречах с участниками других реабилитационных программ.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278" y="26194621"/>
            <a:ext cx="12644526" cy="20005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Заключение: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образом, в результате исследования описаны основные подходы, используемые в технологии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конфессионально-ориентированной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реабилитации больных эндогенными психическими заболеваниями с алкогольной зависимостью. Применение технологии показало достаточную эффективность, выявленную в ходе пилотажного исследования. В дальнейшем планируется продолжить исследование, которое позволит выявить новые закономерности и описать подходы, позволяющие повысить эффективность технологии.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DSC_00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44292" y="13907285"/>
            <a:ext cx="4714908" cy="3122861"/>
          </a:xfrm>
          <a:prstGeom prst="rect">
            <a:avLst/>
          </a:prstGeom>
        </p:spPr>
      </p:pic>
      <p:pic>
        <p:nvPicPr>
          <p:cNvPr id="19" name="Рисунок 18" descr="DSC_00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516390" y="13907285"/>
            <a:ext cx="4637866" cy="3071834"/>
          </a:xfrm>
          <a:prstGeom prst="rect">
            <a:avLst/>
          </a:prstGeom>
        </p:spPr>
      </p:pic>
      <p:pic>
        <p:nvPicPr>
          <p:cNvPr id="1026" name="Picture 2" descr="J:\Домашний фотоархив\2016 год\Освящение НЦПЗ\20160610_1144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9252" y="14050161"/>
            <a:ext cx="5286412" cy="297360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14278" y="5334726"/>
            <a:ext cx="2064558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Annotation:</a:t>
            </a:r>
          </a:p>
          <a:p>
            <a:r>
              <a:rPr lang="en-US" sz="2400" dirty="0" smtClean="0"/>
              <a:t>The report is devoted to the theme of religious-oriented rehabilitation of endogenous mentally ill patients with alcohol addiction. The study des</a:t>
            </a:r>
            <a:r>
              <a:rPr lang="ru-RU" sz="2400" dirty="0" smtClean="0"/>
              <a:t>с</a:t>
            </a:r>
            <a:r>
              <a:rPr lang="en-US" sz="2400" dirty="0" err="1" smtClean="0"/>
              <a:t>ribes</a:t>
            </a:r>
            <a:r>
              <a:rPr lang="en-US" sz="2400" dirty="0" smtClean="0"/>
              <a:t> religious rehabilitation approaches in working with such patients.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932</Words>
  <Application>Microsoft Office PowerPoint</Application>
  <PresentationFormat>Произвольный</PresentationFormat>
  <Paragraphs>69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ТЕХНОЛОГИЯ КОНФЕССИОНАЛЬНО-ОРИЕНТИРОВАННОЙ РЕАБИЛИТАЦИИ БОЛЬНЫХ ЭНДОГЕННЫМИ ПСИХИЧЕСКИМИ ЗАБОЛЕВАНИЯМИ С АЛКОГОЛЬНОЙ ЗАВИСИМОСТЬЮ Бабурин А.Н.[1,2], Магай А.И.[1,2], Казьмина Е.А.[1], Гедевани  Е.В.[1]  [1] ФГБНУ НЦПЗ, отделение особых форм психической патологии, Москва, Россия [2] МОД СКТ, Межрегиональное общественное движение в поддержку семейных клубов трезвости, Москва, Россия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№1</dc:creator>
  <cp:lastModifiedBy>User</cp:lastModifiedBy>
  <cp:revision>35</cp:revision>
  <dcterms:created xsi:type="dcterms:W3CDTF">2017-04-08T18:14:40Z</dcterms:created>
  <dcterms:modified xsi:type="dcterms:W3CDTF">2017-04-13T12:01:21Z</dcterms:modified>
</cp:coreProperties>
</file>