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37"/>
  </p:notesMasterIdLst>
  <p:sldIdLst>
    <p:sldId id="323" r:id="rId2"/>
    <p:sldId id="341" r:id="rId3"/>
    <p:sldId id="286" r:id="rId4"/>
    <p:sldId id="287" r:id="rId5"/>
    <p:sldId id="336" r:id="rId6"/>
    <p:sldId id="295" r:id="rId7"/>
    <p:sldId id="318" r:id="rId8"/>
    <p:sldId id="331" r:id="rId9"/>
    <p:sldId id="292" r:id="rId10"/>
    <p:sldId id="322" r:id="rId11"/>
    <p:sldId id="319" r:id="rId12"/>
    <p:sldId id="320" r:id="rId13"/>
    <p:sldId id="321" r:id="rId14"/>
    <p:sldId id="290" r:id="rId15"/>
    <p:sldId id="267" r:id="rId16"/>
    <p:sldId id="317" r:id="rId17"/>
    <p:sldId id="332" r:id="rId18"/>
    <p:sldId id="284" r:id="rId19"/>
    <p:sldId id="285" r:id="rId20"/>
    <p:sldId id="298" r:id="rId21"/>
    <p:sldId id="299" r:id="rId22"/>
    <p:sldId id="308" r:id="rId23"/>
    <p:sldId id="311" r:id="rId24"/>
    <p:sldId id="333" r:id="rId25"/>
    <p:sldId id="340" r:id="rId26"/>
    <p:sldId id="329" r:id="rId27"/>
    <p:sldId id="326" r:id="rId28"/>
    <p:sldId id="334" r:id="rId29"/>
    <p:sldId id="335" r:id="rId30"/>
    <p:sldId id="328" r:id="rId31"/>
    <p:sldId id="312" r:id="rId32"/>
    <p:sldId id="313" r:id="rId33"/>
    <p:sldId id="314" r:id="rId34"/>
    <p:sldId id="330" r:id="rId35"/>
    <p:sldId id="339" r:id="rId36"/>
  </p:sldIdLst>
  <p:sldSz cx="9144000" cy="6858000" type="screen4x3"/>
  <p:notesSz cx="6858000" cy="9144000"/>
  <p:defaultText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Стандартный раздел" id="{818496F9-EF07-7D4A-B37C-D4E859A44584}">
          <p14:sldIdLst>
            <p14:sldId id="323"/>
          </p14:sldIdLst>
        </p14:section>
        <p14:section name="Раздел без заголовка" id="{8330A32E-5EC9-FA40-AE8F-40F276E21473}">
          <p14:sldIdLst>
            <p14:sldId id="341"/>
            <p14:sldId id="286"/>
            <p14:sldId id="287"/>
            <p14:sldId id="336"/>
            <p14:sldId id="295"/>
            <p14:sldId id="318"/>
            <p14:sldId id="331"/>
            <p14:sldId id="292"/>
            <p14:sldId id="322"/>
            <p14:sldId id="319"/>
            <p14:sldId id="320"/>
            <p14:sldId id="321"/>
            <p14:sldId id="290"/>
            <p14:sldId id="267"/>
            <p14:sldId id="317"/>
            <p14:sldId id="332"/>
            <p14:sldId id="284"/>
            <p14:sldId id="285"/>
            <p14:sldId id="298"/>
            <p14:sldId id="299"/>
            <p14:sldId id="308"/>
            <p14:sldId id="311"/>
            <p14:sldId id="333"/>
            <p14:sldId id="340"/>
            <p14:sldId id="329"/>
            <p14:sldId id="326"/>
            <p14:sldId id="334"/>
            <p14:sldId id="335"/>
            <p14:sldId id="328"/>
            <p14:sldId id="312"/>
            <p14:sldId id="313"/>
            <p14:sldId id="314"/>
            <p14:sldId id="330"/>
            <p14:sldId id="33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1" d="100"/>
          <a:sy n="141" d="100"/>
        </p:scale>
        <p:origin x="-237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B61B36-8532-9843-B78F-C343446967CD}" type="datetimeFigureOut">
              <a:rPr lang="ru-RU" smtClean="0"/>
              <a:t>22.03.15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A05FAF-970E-3543-BFDB-5AD0B7140A85}" type="slidenum">
              <a:rPr lang="ru-RU" smtClean="0"/>
              <a:t>‹#›</a:t>
            </a:fld>
            <a:endParaRPr lang="ru-RU"/>
          </a:p>
        </p:txBody>
      </p:sp>
    </p:spTree>
    <p:extLst>
      <p:ext uri="{BB962C8B-B14F-4D97-AF65-F5344CB8AC3E}">
        <p14:creationId xmlns:p14="http://schemas.microsoft.com/office/powerpoint/2010/main" val="26960293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AA05FAF-970E-3543-BFDB-5AD0B7140A85}" type="slidenum">
              <a:rPr lang="ru-RU" smtClean="0"/>
              <a:t>13</a:t>
            </a:fld>
            <a:endParaRPr lang="ru-RU"/>
          </a:p>
        </p:txBody>
      </p:sp>
    </p:spTree>
    <p:extLst>
      <p:ext uri="{BB962C8B-B14F-4D97-AF65-F5344CB8AC3E}">
        <p14:creationId xmlns:p14="http://schemas.microsoft.com/office/powerpoint/2010/main" val="82533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2130425"/>
            <a:ext cx="7772400" cy="1470025"/>
          </a:xfrm>
        </p:spPr>
        <p:txBody>
          <a:bodyPr/>
          <a:lstStyle/>
          <a:p>
            <a:r>
              <a:rPr lang="en-US"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Образец подзаголовка</a:t>
            </a:r>
            <a:endParaRPr lang="ru-RU"/>
          </a:p>
        </p:txBody>
      </p:sp>
      <p:sp>
        <p:nvSpPr>
          <p:cNvPr id="4" name="Дата 3"/>
          <p:cNvSpPr>
            <a:spLocks noGrp="1"/>
          </p:cNvSpPr>
          <p:nvPr>
            <p:ph type="dt" sz="half" idx="10"/>
          </p:nvPr>
        </p:nvSpPr>
        <p:spPr/>
        <p:txBody>
          <a:bodyPr/>
          <a:lstStyle/>
          <a:p>
            <a:fld id="{66BCB2AE-50AD-FE44-A730-0662F56A7F8F}" type="datetimeFigureOut">
              <a:rPr lang="ru-RU" smtClean="0"/>
              <a:t>22.03.15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2496658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Дата 3"/>
          <p:cNvSpPr>
            <a:spLocks noGrp="1"/>
          </p:cNvSpPr>
          <p:nvPr>
            <p:ph type="dt" sz="half" idx="10"/>
          </p:nvPr>
        </p:nvSpPr>
        <p:spPr/>
        <p:txBody>
          <a:bodyPr/>
          <a:lstStyle/>
          <a:p>
            <a:fld id="{66BCB2AE-50AD-FE44-A730-0662F56A7F8F}" type="datetimeFigureOut">
              <a:rPr lang="ru-RU" smtClean="0"/>
              <a:t>22.03.15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408803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en-US"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Дата 3"/>
          <p:cNvSpPr>
            <a:spLocks noGrp="1"/>
          </p:cNvSpPr>
          <p:nvPr>
            <p:ph type="dt" sz="half" idx="10"/>
          </p:nvPr>
        </p:nvSpPr>
        <p:spPr/>
        <p:txBody>
          <a:bodyPr/>
          <a:lstStyle/>
          <a:p>
            <a:fld id="{66BCB2AE-50AD-FE44-A730-0662F56A7F8F}" type="datetimeFigureOut">
              <a:rPr lang="ru-RU" smtClean="0"/>
              <a:t>22.03.15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214668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smtClean="0"/>
              <a:t>Образец заголовка</a:t>
            </a:r>
            <a:endParaRPr lang="ru-RU"/>
          </a:p>
        </p:txBody>
      </p:sp>
      <p:sp>
        <p:nvSpPr>
          <p:cNvPr id="3" name="Содержимое 2"/>
          <p:cNvSpPr>
            <a:spLocks noGrp="1"/>
          </p:cNvSpPr>
          <p:nvPr>
            <p:ph idx="1"/>
          </p:nvPr>
        </p:nvSpPr>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Дата 3"/>
          <p:cNvSpPr>
            <a:spLocks noGrp="1"/>
          </p:cNvSpPr>
          <p:nvPr>
            <p:ph type="dt" sz="half" idx="10"/>
          </p:nvPr>
        </p:nvSpPr>
        <p:spPr/>
        <p:txBody>
          <a:bodyPr/>
          <a:lstStyle/>
          <a:p>
            <a:fld id="{66BCB2AE-50AD-FE44-A730-0662F56A7F8F}" type="datetimeFigureOut">
              <a:rPr lang="ru-RU" smtClean="0"/>
              <a:t>22.03.15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141708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4406900"/>
            <a:ext cx="7772400" cy="1362075"/>
          </a:xfrm>
        </p:spPr>
        <p:txBody>
          <a:bodyPr anchor="t"/>
          <a:lstStyle>
            <a:lvl1pPr algn="l">
              <a:defRPr sz="4000" b="1" cap="all"/>
            </a:lvl1pPr>
          </a:lstStyle>
          <a:p>
            <a:r>
              <a:rPr lang="en-US"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Образец текста</a:t>
            </a:r>
          </a:p>
        </p:txBody>
      </p:sp>
      <p:sp>
        <p:nvSpPr>
          <p:cNvPr id="4" name="Дата 3"/>
          <p:cNvSpPr>
            <a:spLocks noGrp="1"/>
          </p:cNvSpPr>
          <p:nvPr>
            <p:ph type="dt" sz="half" idx="10"/>
          </p:nvPr>
        </p:nvSpPr>
        <p:spPr/>
        <p:txBody>
          <a:bodyPr/>
          <a:lstStyle/>
          <a:p>
            <a:fld id="{66BCB2AE-50AD-FE44-A730-0662F56A7F8F}" type="datetimeFigureOut">
              <a:rPr lang="ru-RU" smtClean="0"/>
              <a:t>22.03.15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1914656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5" name="Дата 4"/>
          <p:cNvSpPr>
            <a:spLocks noGrp="1"/>
          </p:cNvSpPr>
          <p:nvPr>
            <p:ph type="dt" sz="half" idx="10"/>
          </p:nvPr>
        </p:nvSpPr>
        <p:spPr/>
        <p:txBody>
          <a:bodyPr/>
          <a:lstStyle/>
          <a:p>
            <a:fld id="{66BCB2AE-50AD-FE44-A730-0662F56A7F8F}" type="datetimeFigureOut">
              <a:rPr lang="ru-RU" smtClean="0"/>
              <a:t>22.03.15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342425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lvl1pPr>
              <a:defRPr/>
            </a:lvl1pPr>
          </a:lstStyle>
          <a:p>
            <a:r>
              <a:rPr lang="en-US"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7" name="Дата 6"/>
          <p:cNvSpPr>
            <a:spLocks noGrp="1"/>
          </p:cNvSpPr>
          <p:nvPr>
            <p:ph type="dt" sz="half" idx="10"/>
          </p:nvPr>
        </p:nvSpPr>
        <p:spPr/>
        <p:txBody>
          <a:bodyPr/>
          <a:lstStyle/>
          <a:p>
            <a:fld id="{66BCB2AE-50AD-FE44-A730-0662F56A7F8F}" type="datetimeFigureOut">
              <a:rPr lang="ru-RU" smtClean="0"/>
              <a:t>22.03.15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156785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smtClean="0"/>
              <a:t>Образец заголовка</a:t>
            </a:r>
            <a:endParaRPr lang="ru-RU"/>
          </a:p>
        </p:txBody>
      </p:sp>
      <p:sp>
        <p:nvSpPr>
          <p:cNvPr id="3" name="Дата 2"/>
          <p:cNvSpPr>
            <a:spLocks noGrp="1"/>
          </p:cNvSpPr>
          <p:nvPr>
            <p:ph type="dt" sz="half" idx="10"/>
          </p:nvPr>
        </p:nvSpPr>
        <p:spPr/>
        <p:txBody>
          <a:bodyPr/>
          <a:lstStyle/>
          <a:p>
            <a:fld id="{66BCB2AE-50AD-FE44-A730-0662F56A7F8F}" type="datetimeFigureOut">
              <a:rPr lang="ru-RU" smtClean="0"/>
              <a:t>22.03.15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349862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6BCB2AE-50AD-FE44-A730-0662F56A7F8F}" type="datetimeFigureOut">
              <a:rPr lang="ru-RU" smtClean="0"/>
              <a:t>22.03.15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3910443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3050"/>
            <a:ext cx="3008313" cy="1162050"/>
          </a:xfrm>
        </p:spPr>
        <p:txBody>
          <a:bodyPr anchor="b"/>
          <a:lstStyle>
            <a:lvl1pPr algn="l">
              <a:defRPr sz="2000" b="1"/>
            </a:lvl1pPr>
          </a:lstStyle>
          <a:p>
            <a:r>
              <a:rPr lang="en-US"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Дата 4"/>
          <p:cNvSpPr>
            <a:spLocks noGrp="1"/>
          </p:cNvSpPr>
          <p:nvPr>
            <p:ph type="dt" sz="half" idx="10"/>
          </p:nvPr>
        </p:nvSpPr>
        <p:spPr/>
        <p:txBody>
          <a:bodyPr/>
          <a:lstStyle/>
          <a:p>
            <a:fld id="{66BCB2AE-50AD-FE44-A730-0662F56A7F8F}" type="datetimeFigureOut">
              <a:rPr lang="ru-RU" smtClean="0"/>
              <a:t>22.03.15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154605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4800600"/>
            <a:ext cx="5486400" cy="566738"/>
          </a:xfrm>
        </p:spPr>
        <p:txBody>
          <a:bodyPr anchor="b"/>
          <a:lstStyle>
            <a:lvl1pPr algn="l">
              <a:defRPr sz="2000" b="1"/>
            </a:lvl1pPr>
          </a:lstStyle>
          <a:p>
            <a:r>
              <a:rPr lang="en-US"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Дата 4"/>
          <p:cNvSpPr>
            <a:spLocks noGrp="1"/>
          </p:cNvSpPr>
          <p:nvPr>
            <p:ph type="dt" sz="half" idx="10"/>
          </p:nvPr>
        </p:nvSpPr>
        <p:spPr/>
        <p:txBody>
          <a:bodyPr/>
          <a:lstStyle/>
          <a:p>
            <a:fld id="{66BCB2AE-50AD-FE44-A730-0662F56A7F8F}" type="datetimeFigureOut">
              <a:rPr lang="ru-RU" smtClean="0"/>
              <a:t>22.03.15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2F0FAB-0B55-814A-A342-6221F1A0F029}" type="slidenum">
              <a:rPr lang="ru-RU" smtClean="0"/>
              <a:t>‹#›</a:t>
            </a:fld>
            <a:endParaRPr lang="ru-RU"/>
          </a:p>
        </p:txBody>
      </p:sp>
    </p:spTree>
    <p:extLst>
      <p:ext uri="{BB962C8B-B14F-4D97-AF65-F5344CB8AC3E}">
        <p14:creationId xmlns:p14="http://schemas.microsoft.com/office/powerpoint/2010/main" val="32959738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CB2AE-50AD-FE44-A730-0662F56A7F8F}" type="datetimeFigureOut">
              <a:rPr lang="ru-RU" smtClean="0"/>
              <a:t>22.03.15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F0FAB-0B55-814A-A342-6221F1A0F029}" type="slidenum">
              <a:rPr lang="ru-RU" smtClean="0"/>
              <a:t>‹#›</a:t>
            </a:fld>
            <a:endParaRPr lang="ru-RU"/>
          </a:p>
        </p:txBody>
      </p:sp>
    </p:spTree>
    <p:extLst>
      <p:ext uri="{BB962C8B-B14F-4D97-AF65-F5344CB8AC3E}">
        <p14:creationId xmlns:p14="http://schemas.microsoft.com/office/powerpoint/2010/main" val="35886475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887218" y="765382"/>
            <a:ext cx="7480466" cy="5601208"/>
          </a:xfrm>
        </p:spPr>
        <p:txBody>
          <a:bodyPr/>
          <a:lstStyle/>
          <a:p>
            <a:endParaRPr lang="ru-RU" dirty="0"/>
          </a:p>
        </p:txBody>
      </p:sp>
      <p:pic>
        <p:nvPicPr>
          <p:cNvPr id="5" name="Изображение 4" descr="Снимок экрана 2015-03-22 в 23.19.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5808"/>
          </a:xfrm>
          <a:prstGeom prst="rect">
            <a:avLst/>
          </a:prstGeom>
        </p:spPr>
      </p:pic>
    </p:spTree>
    <p:extLst>
      <p:ext uri="{BB962C8B-B14F-4D97-AF65-F5344CB8AC3E}">
        <p14:creationId xmlns:p14="http://schemas.microsoft.com/office/powerpoint/2010/main" val="35871274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Autofit/>
          </a:bodyPr>
          <a:lstStyle/>
          <a:p>
            <a:r>
              <a:rPr lang="en-US" sz="1800" b="1" dirty="0" err="1"/>
              <a:t>Nikolay</a:t>
            </a:r>
            <a:r>
              <a:rPr lang="en-US" sz="1800" b="1" dirty="0"/>
              <a:t> </a:t>
            </a:r>
            <a:r>
              <a:rPr lang="en-US" sz="1800" b="1" dirty="0" err="1"/>
              <a:t>Ivanovich</a:t>
            </a:r>
            <a:r>
              <a:rPr lang="en-US" sz="1800" b="1" dirty="0"/>
              <a:t> </a:t>
            </a:r>
            <a:r>
              <a:rPr lang="en-US" sz="1800" b="1" dirty="0" err="1"/>
              <a:t>Pirogov</a:t>
            </a:r>
            <a:r>
              <a:rPr lang="en-US" sz="1800" b="1" dirty="0"/>
              <a:t> (November 13(25) 1810 – November 23 (December 5) 1881), </a:t>
            </a:r>
            <a:r>
              <a:rPr lang="en-US" sz="1800" b="1" dirty="0" err="1"/>
              <a:t>Vishnya</a:t>
            </a:r>
            <a:r>
              <a:rPr lang="en-US" sz="1800" b="1" dirty="0"/>
              <a:t> village, Podolsk governorate, Russian Empire) – Russian surgeon and anatomist, natural scientist and pedagogue, founder of the Russian military field surgery, founder of the Russian school of anesthesia. </a:t>
            </a:r>
            <a:endParaRPr lang="ru-RU" sz="1800" b="1" dirty="0"/>
          </a:p>
        </p:txBody>
      </p:sp>
      <p:pic>
        <p:nvPicPr>
          <p:cNvPr id="4" name="Содержимое 3" descr="Pasted Graphic.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125" r="15"/>
          <a:stretch/>
        </p:blipFill>
        <p:spPr>
          <a:xfrm>
            <a:off x="2602826" y="1600200"/>
            <a:ext cx="3610372" cy="45259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Прямоугольник 5"/>
          <p:cNvSpPr/>
          <p:nvPr/>
        </p:nvSpPr>
        <p:spPr>
          <a:xfrm>
            <a:off x="4876982" y="1600200"/>
            <a:ext cx="3427096" cy="646331"/>
          </a:xfrm>
          <a:prstGeom prst="rect">
            <a:avLst/>
          </a:prstGeom>
        </p:spPr>
        <p:txBody>
          <a:bodyPr wrap="square">
            <a:spAutoFit/>
          </a:bodyPr>
          <a:lstStyle/>
          <a:p>
            <a:r>
              <a:rPr lang="ru-RU" dirty="0"/>
              <a:t> </a:t>
            </a:r>
          </a:p>
          <a:p>
            <a:r>
              <a:rPr lang="ru-RU" dirty="0"/>
              <a:t> </a:t>
            </a:r>
          </a:p>
        </p:txBody>
      </p:sp>
    </p:spTree>
    <p:extLst>
      <p:ext uri="{BB962C8B-B14F-4D97-AF65-F5344CB8AC3E}">
        <p14:creationId xmlns:p14="http://schemas.microsoft.com/office/powerpoint/2010/main" val="31306254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en-US" sz="2400" b="1" dirty="0"/>
              <a:t>Vladimir </a:t>
            </a:r>
            <a:r>
              <a:rPr lang="en-US" sz="2400" b="1" dirty="0" err="1"/>
              <a:t>Petrovich</a:t>
            </a:r>
            <a:r>
              <a:rPr lang="en-US" sz="2400" b="1" dirty="0"/>
              <a:t> </a:t>
            </a:r>
            <a:r>
              <a:rPr lang="en-US" sz="2400" b="1" dirty="0" err="1"/>
              <a:t>Filatov</a:t>
            </a:r>
            <a:r>
              <a:rPr lang="en-US" sz="2400" b="1" dirty="0"/>
              <a:t> </a:t>
            </a:r>
            <a:r>
              <a:rPr lang="en-US" sz="2400" dirty="0"/>
              <a:t>(February 15(27) 1875, village of </a:t>
            </a:r>
            <a:r>
              <a:rPr lang="en-US" sz="2400" dirty="0" err="1"/>
              <a:t>Mikhailovka</a:t>
            </a:r>
            <a:r>
              <a:rPr lang="en-US" sz="2400" dirty="0"/>
              <a:t> in </a:t>
            </a:r>
            <a:r>
              <a:rPr lang="en-US" sz="2400" dirty="0" err="1"/>
              <a:t>Protasovskaya</a:t>
            </a:r>
            <a:r>
              <a:rPr lang="en-US" sz="2400" dirty="0"/>
              <a:t> </a:t>
            </a:r>
            <a:r>
              <a:rPr lang="en-US" sz="2400" dirty="0" err="1"/>
              <a:t>volost</a:t>
            </a:r>
            <a:r>
              <a:rPr lang="en-US" sz="2400" dirty="0"/>
              <a:t> in Saransk county of </a:t>
            </a:r>
            <a:r>
              <a:rPr lang="en-US" sz="2400" dirty="0" err="1"/>
              <a:t>Penzenskaya</a:t>
            </a:r>
            <a:r>
              <a:rPr lang="en-US" sz="2400" dirty="0"/>
              <a:t> governorate – October 30 1956, city of Odessa). </a:t>
            </a:r>
            <a:endParaRPr lang="ru-RU" sz="2400" dirty="0"/>
          </a:p>
        </p:txBody>
      </p:sp>
      <p:pic>
        <p:nvPicPr>
          <p:cNvPr id="5" name="Содержимое 4" descr="Снимок экрана 2014-12-02 в 23.37.5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27" r="164"/>
          <a:stretch/>
        </p:blipFill>
        <p:spPr>
          <a:xfrm>
            <a:off x="2875703" y="1600200"/>
            <a:ext cx="3379476" cy="4525963"/>
          </a:xfrm>
          <a:prstGeom prst="rect">
            <a:avLst/>
          </a:prstGeom>
          <a:ln>
            <a:noFill/>
          </a:ln>
          <a:effectLst>
            <a:softEdge rad="112500"/>
          </a:effectLst>
        </p:spPr>
      </p:pic>
    </p:spTree>
    <p:extLst>
      <p:ext uri="{BB962C8B-B14F-4D97-AF65-F5344CB8AC3E}">
        <p14:creationId xmlns:p14="http://schemas.microsoft.com/office/powerpoint/2010/main" val="33152901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8229600" cy="1249362"/>
          </a:xfrm>
        </p:spPr>
        <p:txBody>
          <a:bodyPr>
            <a:noAutofit/>
          </a:bodyPr>
          <a:lstStyle/>
          <a:p>
            <a:r>
              <a:rPr lang="en-US" sz="1600" b="1" dirty="0"/>
              <a:t>Sergey </a:t>
            </a:r>
            <a:r>
              <a:rPr lang="en-US" sz="1600" b="1" dirty="0" err="1"/>
              <a:t>Sergeyevich</a:t>
            </a:r>
            <a:r>
              <a:rPr lang="en-US" sz="1600" b="1" dirty="0"/>
              <a:t> </a:t>
            </a:r>
            <a:r>
              <a:rPr lang="en-US" sz="1600" b="1" dirty="0" err="1"/>
              <a:t>Yudin</a:t>
            </a:r>
            <a:r>
              <a:rPr lang="en-US" sz="1600" b="1" dirty="0"/>
              <a:t> </a:t>
            </a:r>
            <a:r>
              <a:rPr lang="en-US" sz="1600" dirty="0"/>
              <a:t>(September 27, 1891, Moscow – March 12, 1954) – prominent Soviet surgeon and scientist, chief surgeon of N.V. </a:t>
            </a:r>
            <a:r>
              <a:rPr lang="en-US" sz="1600" dirty="0" err="1"/>
              <a:t>Sklifosovsky</a:t>
            </a:r>
            <a:r>
              <a:rPr lang="en-US" sz="1600" dirty="0"/>
              <a:t> Research Institute of </a:t>
            </a:r>
            <a:r>
              <a:rPr lang="en-US" sz="1600" dirty="0" smtClean="0"/>
              <a:t>Emergency Medicine</a:t>
            </a:r>
            <a:r>
              <a:rPr lang="en-US" sz="1600" dirty="0"/>
              <a:t>, head of A.V. </a:t>
            </a:r>
            <a:r>
              <a:rPr lang="en-US" sz="1600" dirty="0" err="1"/>
              <a:t>Vishnevsky</a:t>
            </a:r>
            <a:r>
              <a:rPr lang="en-US" sz="1600" dirty="0"/>
              <a:t> Research Institute of Surgery. </a:t>
            </a:r>
            <a:r>
              <a:rPr lang="ru-RU" sz="1600" dirty="0"/>
              <a:t/>
            </a:r>
            <a:br>
              <a:rPr lang="ru-RU" sz="1600" dirty="0"/>
            </a:br>
            <a:r>
              <a:rPr lang="en-US" sz="1600" dirty="0"/>
              <a:t>Honored worker of science of the Russian Soviet Federative Republic, two times laureate of Stalin prize, laureate of Lenin prize. </a:t>
            </a:r>
            <a:endParaRPr lang="ru-RU" sz="1600" dirty="0"/>
          </a:p>
        </p:txBody>
      </p:sp>
      <p:pic>
        <p:nvPicPr>
          <p:cNvPr id="4" name="Содержимое 3" descr="Pasted Graphic.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183" r="229"/>
          <a:stretch/>
        </p:blipFill>
        <p:spPr>
          <a:xfrm>
            <a:off x="1584784" y="1600200"/>
            <a:ext cx="5971807"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57200" y="6164529"/>
            <a:ext cx="7846431" cy="369332"/>
          </a:xfrm>
          <a:prstGeom prst="rect">
            <a:avLst/>
          </a:prstGeom>
          <a:noFill/>
        </p:spPr>
        <p:txBody>
          <a:bodyPr wrap="none" rtlCol="0">
            <a:spAutoFit/>
          </a:bodyPr>
          <a:lstStyle/>
          <a:p>
            <a:r>
              <a:rPr lang="en-US" dirty="0"/>
              <a:t>Reproduction of the picture </a:t>
            </a:r>
            <a:r>
              <a:rPr lang="en-US" i="1" dirty="0"/>
              <a:t>Portrait of Surgeon S.S. </a:t>
            </a:r>
            <a:r>
              <a:rPr lang="en-US" i="1" dirty="0" err="1"/>
              <a:t>Yudin</a:t>
            </a:r>
            <a:r>
              <a:rPr lang="en-US" dirty="0"/>
              <a:t>. Artist Mikhail </a:t>
            </a:r>
            <a:r>
              <a:rPr lang="en-US" dirty="0" err="1"/>
              <a:t>Nesterov</a:t>
            </a:r>
            <a:r>
              <a:rPr lang="en-US" dirty="0"/>
              <a:t>. </a:t>
            </a:r>
            <a:endParaRPr lang="ru-RU" dirty="0"/>
          </a:p>
        </p:txBody>
      </p:sp>
    </p:spTree>
    <p:extLst>
      <p:ext uri="{BB962C8B-B14F-4D97-AF65-F5344CB8AC3E}">
        <p14:creationId xmlns:p14="http://schemas.microsoft.com/office/powerpoint/2010/main" val="27426695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en-US" sz="2800" b="1" dirty="0" err="1"/>
              <a:t>Gleb</a:t>
            </a:r>
            <a:r>
              <a:rPr lang="en-US" sz="2800" b="1" dirty="0"/>
              <a:t> </a:t>
            </a:r>
            <a:r>
              <a:rPr lang="en-US" sz="2800" b="1" dirty="0" err="1"/>
              <a:t>Alexandrovich</a:t>
            </a:r>
            <a:r>
              <a:rPr lang="en-US" sz="2800" b="1" dirty="0"/>
              <a:t> </a:t>
            </a:r>
            <a:r>
              <a:rPr lang="en-US" sz="2800" b="1" dirty="0" err="1"/>
              <a:t>Pokrovsky</a:t>
            </a:r>
            <a:r>
              <a:rPr lang="en-US" sz="2800" dirty="0"/>
              <a:t>, Doctor of Medical Science, professor, laureate of state prize of the Russian Soviet Federative Republic (July 10 1925 – March 21 2008).</a:t>
            </a:r>
            <a:endParaRPr lang="ru-RU" sz="2800" dirty="0"/>
          </a:p>
        </p:txBody>
      </p:sp>
      <p:pic>
        <p:nvPicPr>
          <p:cNvPr id="4" name="Содержимое 3" descr="Pasted Graphic.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27" r="724"/>
          <a:stretch/>
        </p:blipFill>
        <p:spPr>
          <a:xfrm>
            <a:off x="2875702" y="1600200"/>
            <a:ext cx="3368981" cy="4525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147365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en-US" sz="2800" b="1" dirty="0"/>
              <a:t>Dmitry </a:t>
            </a:r>
            <a:r>
              <a:rPr lang="en-US" sz="2800" b="1" dirty="0" err="1"/>
              <a:t>Yevgenievich</a:t>
            </a:r>
            <a:r>
              <a:rPr lang="en-US" sz="2800" b="1" dirty="0"/>
              <a:t> </a:t>
            </a:r>
            <a:r>
              <a:rPr lang="en-US" sz="2800" b="1" dirty="0" err="1"/>
              <a:t>Melekhov</a:t>
            </a:r>
            <a:r>
              <a:rPr lang="en-US" sz="2800" b="1" dirty="0"/>
              <a:t> </a:t>
            </a:r>
            <a:r>
              <a:rPr lang="en-US" sz="2800" dirty="0"/>
              <a:t>(February 23 1899 – May 13 1979) – Soviet psychiatrist, Doctor of Medical Science, one of the founders of social psychiatry.</a:t>
            </a:r>
            <a:r>
              <a:rPr lang="ru-RU" sz="2800" dirty="0" smtClean="0">
                <a:effectLst/>
              </a:rPr>
              <a:t> </a:t>
            </a:r>
            <a:r>
              <a:rPr lang="ru-RU" sz="2400" dirty="0" smtClean="0"/>
              <a:t> </a:t>
            </a:r>
            <a:endParaRPr lang="ru-RU" sz="2400" dirty="0"/>
          </a:p>
        </p:txBody>
      </p:sp>
      <p:pic>
        <p:nvPicPr>
          <p:cNvPr id="4" name="Содержимое 3" descr="Pasted Graphic.tiff"/>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85" r="185"/>
          <a:stretch/>
        </p:blipFill>
        <p:spPr>
          <a:xfrm>
            <a:off x="2960414" y="1600200"/>
            <a:ext cx="3223172" cy="4525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219238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250825" y="277812"/>
            <a:ext cx="8435975" cy="2244471"/>
          </a:xfrm>
        </p:spPr>
        <p:style>
          <a:lnRef idx="1">
            <a:schemeClr val="dk1"/>
          </a:lnRef>
          <a:fillRef idx="2">
            <a:schemeClr val="dk1"/>
          </a:fillRef>
          <a:effectRef idx="1">
            <a:schemeClr val="dk1"/>
          </a:effectRef>
          <a:fontRef idx="minor">
            <a:schemeClr val="dk1"/>
          </a:fontRef>
        </p:style>
        <p:txBody>
          <a:bodyPr>
            <a:normAutofit fontScale="90000"/>
          </a:bodyPr>
          <a:lstStyle/>
          <a:p>
            <a:r>
              <a:rPr lang="ru-RU" sz="2700" dirty="0" smtClean="0"/>
              <a:t/>
            </a:r>
            <a:br>
              <a:rPr lang="ru-RU" sz="2700" dirty="0" smtClean="0"/>
            </a:br>
            <a:r>
              <a:rPr lang="en-US" sz="2700" b="1" dirty="0"/>
              <a:t>“Thus, it becomes a general and imperative requirement that a person is viewed as a whole, with the consideration of full range of his/her physical, psychic and spiritual manifestations, as a spiritual personality</a:t>
            </a:r>
            <a:r>
              <a:rPr lang="en-US" sz="2700" b="1" dirty="0" smtClean="0"/>
              <a:t>”. </a:t>
            </a:r>
            <a:br>
              <a:rPr lang="en-US" sz="2700" b="1" dirty="0" smtClean="0"/>
            </a:br>
            <a:r>
              <a:rPr lang="en-US" sz="2400" dirty="0" smtClean="0"/>
              <a:t>Psychiatry </a:t>
            </a:r>
            <a:r>
              <a:rPr lang="en-US" sz="2400" dirty="0"/>
              <a:t>and problems of spiritual life. 1979.</a:t>
            </a:r>
            <a:r>
              <a:rPr lang="ru-RU" sz="2400" dirty="0" smtClean="0">
                <a:effectLst/>
              </a:rPr>
              <a:t> </a:t>
            </a:r>
            <a:endParaRPr lang="ru-RU" sz="2400" b="1" dirty="0"/>
          </a:p>
        </p:txBody>
      </p:sp>
      <p:sp>
        <p:nvSpPr>
          <p:cNvPr id="194563" name="Rectangle 3"/>
          <p:cNvSpPr>
            <a:spLocks noGrp="1" noChangeArrowheads="1"/>
          </p:cNvSpPr>
          <p:nvPr>
            <p:ph idx="1"/>
          </p:nvPr>
        </p:nvSpPr>
        <p:spPr>
          <a:xfrm>
            <a:off x="539750" y="2835394"/>
            <a:ext cx="8064500" cy="3687751"/>
          </a:xfrm>
        </p:spPr>
        <p:txBody>
          <a:bodyPr>
            <a:noAutofit/>
          </a:bodyPr>
          <a:lstStyle/>
          <a:p>
            <a:pPr lvl="0"/>
            <a:r>
              <a:rPr lang="en-US" sz="2400" b="1" dirty="0"/>
              <a:t>Change of the idea about religious faith being a malignant phenomenon and viewed mainly as delusional disorders coming as part of schizophrenia.</a:t>
            </a:r>
            <a:endParaRPr lang="ru-RU" sz="2400" b="1" dirty="0"/>
          </a:p>
          <a:p>
            <a:pPr lvl="0"/>
            <a:r>
              <a:rPr lang="en-US" sz="2400" b="1" dirty="0"/>
              <a:t>Idea of the ability of mentally disturbed people to have normal religious faith.</a:t>
            </a:r>
            <a:endParaRPr lang="ru-RU" sz="2400" b="1" dirty="0"/>
          </a:p>
          <a:p>
            <a:pPr lvl="0"/>
            <a:r>
              <a:rPr lang="en-US" sz="2400" b="1" dirty="0"/>
              <a:t>Differentiation between religious experiences of mentally ill people being a sign of sickness (“false mysticism”) and religious experiences that are instances of “positive healthy mysticism”.</a:t>
            </a:r>
            <a:endParaRPr lang="ru-RU" sz="2400" b="1" dirty="0"/>
          </a:p>
        </p:txBody>
      </p:sp>
    </p:spTree>
    <p:extLst>
      <p:ext uri="{BB962C8B-B14F-4D97-AF65-F5344CB8AC3E}">
        <p14:creationId xmlns:p14="http://schemas.microsoft.com/office/powerpoint/2010/main" val="26922486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596371" y="236165"/>
            <a:ext cx="8229600" cy="1143000"/>
          </a:xfrm>
        </p:spPr>
        <p:txBody>
          <a:bodyPr>
            <a:noAutofit/>
          </a:bodyPr>
          <a:lstStyle/>
          <a:p>
            <a:r>
              <a:rPr lang="en-US" sz="2600" b="1" dirty="0"/>
              <a:t>Vladimir Hudolin (May 2 1922 – December 26 1996), Croatian psychiatrist, professor, President of the World Social Psychiatric Association (1974-1978)</a:t>
            </a:r>
            <a:endParaRPr lang="ru-RU" sz="2600" b="1" dirty="0"/>
          </a:p>
        </p:txBody>
      </p:sp>
      <p:pic>
        <p:nvPicPr>
          <p:cNvPr id="6" name="Содержимое 4" descr="Доктор Удолин.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170" r="-967"/>
          <a:stretch/>
        </p:blipFill>
        <p:spPr>
          <a:xfrm>
            <a:off x="923583" y="1600200"/>
            <a:ext cx="3204116" cy="4525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Изображение 3" descr="Снимок экрана 2015-03-13 в 17.09.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97" y="1952449"/>
            <a:ext cx="4480727" cy="3348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127699" y="5608768"/>
            <a:ext cx="4792525" cy="707886"/>
          </a:xfrm>
          <a:prstGeom prst="rect">
            <a:avLst/>
          </a:prstGeom>
          <a:noFill/>
        </p:spPr>
        <p:txBody>
          <a:bodyPr wrap="square" rtlCol="0">
            <a:spAutoFit/>
          </a:bodyPr>
          <a:lstStyle/>
          <a:p>
            <a:pPr algn="ctr"/>
            <a:r>
              <a:rPr lang="en-US" dirty="0" smtClean="0"/>
              <a:t> </a:t>
            </a:r>
            <a:r>
              <a:rPr lang="en-US" sz="2000" b="1" dirty="0" smtClean="0"/>
              <a:t> </a:t>
            </a:r>
            <a:r>
              <a:rPr lang="en-US" sz="2000" b="1" i="1" dirty="0"/>
              <a:t>Sisters of Charity</a:t>
            </a:r>
            <a:r>
              <a:rPr lang="en-US" sz="2000" b="1" dirty="0"/>
              <a:t> University Hospital in Zagreb.</a:t>
            </a:r>
            <a:endParaRPr lang="ru-RU" sz="2000" b="1" dirty="0"/>
          </a:p>
        </p:txBody>
      </p:sp>
    </p:spTree>
    <p:extLst>
      <p:ext uri="{BB962C8B-B14F-4D97-AF65-F5344CB8AC3E}">
        <p14:creationId xmlns:p14="http://schemas.microsoft.com/office/powerpoint/2010/main" val="30100590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8229600" cy="1862465"/>
          </a:xfrm>
        </p:spPr>
        <p:txBody>
          <a:bodyPr>
            <a:noAutofit/>
          </a:bodyPr>
          <a:lstStyle/>
          <a:p>
            <a:pPr algn="just"/>
            <a:r>
              <a:rPr lang="en-US" sz="2000" b="1" dirty="0"/>
              <a:t>Joshua Brier (1901; Radautz, Austria – November 22 1984 Tenerife, Spain)</a:t>
            </a:r>
            <a:r>
              <a:rPr lang="en-US" sz="2000" b="1" dirty="0" smtClean="0"/>
              <a:t>. Austrian </a:t>
            </a:r>
            <a:r>
              <a:rPr lang="en-US" sz="2000" b="1" dirty="0"/>
              <a:t>and British psychiatrist, founder and organizer of the first three international congresses on social psychiatry (1964-1968), International Journal of Social Psychiatry (1954), London Institute of Social Psychiatry (1962), British and World Associations of Social Psychiatry (1964), pupil and successor of Alfred Adler.</a:t>
            </a:r>
            <a:endParaRPr lang="ru-RU" sz="2000" b="1" dirty="0"/>
          </a:p>
        </p:txBody>
      </p:sp>
      <p:pic>
        <p:nvPicPr>
          <p:cNvPr id="10" name="Содержимое 9" descr="Снимок экрана 2015-02-12 в 23.30.39.png"/>
          <p:cNvPicPr>
            <a:picLocks noGrp="1" noChangeAspect="1"/>
          </p:cNvPicPr>
          <p:nvPr>
            <p:ph idx="1"/>
          </p:nvPr>
        </p:nvPicPr>
        <p:blipFill>
          <a:blip r:embed="rId2">
            <a:extLst>
              <a:ext uri="{28A0092B-C50C-407E-A947-70E740481C1C}">
                <a14:useLocalDpi xmlns:a14="http://schemas.microsoft.com/office/drawing/2010/main" val="0"/>
              </a:ext>
            </a:extLst>
          </a:blip>
          <a:srcRect t="7881" b="7881"/>
          <a:stretch>
            <a:fillRect/>
          </a:stretch>
        </p:blipFill>
        <p:spPr>
          <a:xfrm>
            <a:off x="457200" y="2347913"/>
            <a:ext cx="3194050" cy="3778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Изображение 10" descr="Снимок экрана 2015-03-09 в 17.36.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829" y="2348332"/>
            <a:ext cx="4723971" cy="3435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4621612" y="5783947"/>
            <a:ext cx="3352200" cy="400110"/>
          </a:xfrm>
          <a:prstGeom prst="rect">
            <a:avLst/>
          </a:prstGeom>
          <a:noFill/>
        </p:spPr>
        <p:txBody>
          <a:bodyPr wrap="none" rtlCol="0">
            <a:spAutoFit/>
          </a:bodyPr>
          <a:lstStyle/>
          <a:p>
            <a:r>
              <a:rPr lang="ru-RU" sz="2000" b="1" dirty="0"/>
              <a:t>Рануэлл-госпиталь в</a:t>
            </a:r>
            <a:r>
              <a:rPr lang="en-US" sz="2000" b="1" dirty="0" smtClean="0"/>
              <a:t> </a:t>
            </a:r>
            <a:r>
              <a:rPr lang="ru-RU" sz="2000" b="1" dirty="0" smtClean="0"/>
              <a:t>Эссекс</a:t>
            </a:r>
            <a:r>
              <a:rPr lang="ru-RU" sz="2000" b="1" dirty="0"/>
              <a:t>е</a:t>
            </a:r>
          </a:p>
        </p:txBody>
      </p:sp>
    </p:spTree>
    <p:extLst>
      <p:ext uri="{BB962C8B-B14F-4D97-AF65-F5344CB8AC3E}">
        <p14:creationId xmlns:p14="http://schemas.microsoft.com/office/powerpoint/2010/main" val="10500809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7"/>
            <a:ext cx="8229600" cy="1586633"/>
          </a:xfrm>
        </p:spPr>
        <p:txBody>
          <a:bodyPr>
            <a:noAutofit/>
          </a:bodyPr>
          <a:lstStyle/>
          <a:p>
            <a:pPr algn="just"/>
            <a:r>
              <a:rPr lang="en-US" sz="2400" b="1" dirty="0"/>
              <a:t>George Liebman Engel (December 10, 1913 – November 26, 1999), Doctor of medical science, American National Research Health Institute. </a:t>
            </a:r>
            <a:r>
              <a:rPr lang="en-US" sz="2400" b="1" i="1" dirty="0"/>
              <a:t>A need for new medical model: A challenge for biomedicine</a:t>
            </a:r>
            <a:r>
              <a:rPr lang="en-US" sz="2400" b="1" dirty="0"/>
              <a:t>, 1977. </a:t>
            </a:r>
            <a:endParaRPr lang="ru-RU" sz="2400" b="1" dirty="0"/>
          </a:p>
        </p:txBody>
      </p:sp>
      <p:pic>
        <p:nvPicPr>
          <p:cNvPr id="4" name="Содержимое 3" descr="Снимок экрана 2014-11-28 в 18.55.2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83" r="348"/>
          <a:stretch/>
        </p:blipFill>
        <p:spPr>
          <a:xfrm>
            <a:off x="1773700" y="2043113"/>
            <a:ext cx="4764850" cy="408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43583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Autofit/>
          </a:bodyPr>
          <a:lstStyle/>
          <a:p>
            <a:r>
              <a:rPr lang="en-US" sz="2400" b="1" dirty="0"/>
              <a:t>Dr. David B. Larson </a:t>
            </a:r>
            <a:r>
              <a:rPr lang="en-US" sz="2400" dirty="0"/>
              <a:t>(1948 – March 5 2002), psychiatrist</a:t>
            </a:r>
            <a:r>
              <a:rPr lang="en-US" sz="2400" dirty="0" smtClean="0"/>
              <a:t>, </a:t>
            </a:r>
            <a:br>
              <a:rPr lang="en-US" sz="2400" dirty="0" smtClean="0"/>
            </a:br>
            <a:r>
              <a:rPr lang="en-US" sz="2400" dirty="0" smtClean="0"/>
              <a:t> </a:t>
            </a:r>
            <a:r>
              <a:rPr lang="en-US" sz="2400" dirty="0"/>
              <a:t>Doctor of medical science, his wife Susan and their children Kristen and Chad</a:t>
            </a:r>
            <a:r>
              <a:rPr lang="en-US" sz="2400" dirty="0" smtClean="0"/>
              <a:t>.</a:t>
            </a:r>
            <a:endParaRPr lang="ru-RU" sz="2400" dirty="0"/>
          </a:p>
        </p:txBody>
      </p:sp>
      <p:pic>
        <p:nvPicPr>
          <p:cNvPr id="4" name="Содержимое 3" descr="larsonalone.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5" r="587"/>
          <a:stretch/>
        </p:blipFill>
        <p:spPr>
          <a:xfrm>
            <a:off x="818630" y="1520733"/>
            <a:ext cx="3505419"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Изображение 4" descr="larsonf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505" y="1520733"/>
            <a:ext cx="3069242"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68436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US" dirty="0"/>
              <a:t>“We should not try to cure the body without the soul”.</a:t>
            </a:r>
            <a:endParaRPr lang="ru-RU" dirty="0"/>
          </a:p>
        </p:txBody>
      </p:sp>
      <p:pic>
        <p:nvPicPr>
          <p:cNvPr id="7" name="Содержимое 6" descr="Снимок экрана 2015-03-22 в 22.06.54.png"/>
          <p:cNvPicPr>
            <a:picLocks noGrp="1" noChangeAspect="1"/>
          </p:cNvPicPr>
          <p:nvPr>
            <p:ph sz="half" idx="1"/>
          </p:nvPr>
        </p:nvPicPr>
        <p:blipFill>
          <a:blip r:embed="rId2">
            <a:extLst>
              <a:ext uri="{28A0092B-C50C-407E-A947-70E740481C1C}">
                <a14:useLocalDpi xmlns:a14="http://schemas.microsoft.com/office/drawing/2010/main" val="0"/>
              </a:ext>
            </a:extLst>
          </a:blip>
          <a:srcRect l="-5501" r="-5501"/>
          <a:stretch>
            <a:fillRect/>
          </a:stretch>
        </p:blipFill>
        <p:spPr/>
      </p:pic>
      <p:sp>
        <p:nvSpPr>
          <p:cNvPr id="6" name="Содержимое 5"/>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0" indent="0">
              <a:buNone/>
            </a:pPr>
            <a:endParaRPr lang="ru-RU" sz="2000" dirty="0" smtClean="0"/>
          </a:p>
          <a:p>
            <a:pPr marL="0" indent="0">
              <a:buNone/>
            </a:pPr>
            <a:r>
              <a:rPr lang="ru-RU" sz="2400" dirty="0" smtClean="0"/>
              <a:t>«</a:t>
            </a:r>
            <a:r>
              <a:rPr lang="el-GR" sz="2400" dirty="0" smtClean="0"/>
              <a:t>Δεν </a:t>
            </a:r>
            <a:r>
              <a:rPr lang="el-GR" sz="2400" dirty="0"/>
              <a:t>πρέπει να επιχειρούμε να θεραπεύουμε το σώμα χωρίς την </a:t>
            </a:r>
            <a:r>
              <a:rPr lang="el-GR" sz="2400" dirty="0" smtClean="0"/>
              <a:t>ψυχή</a:t>
            </a:r>
            <a:r>
              <a:rPr lang="ru-RU" sz="2400" dirty="0" smtClean="0"/>
              <a:t>»</a:t>
            </a:r>
            <a:r>
              <a:rPr lang="el-GR" sz="2400" dirty="0" smtClean="0"/>
              <a:t>.</a:t>
            </a:r>
            <a:r>
              <a:rPr lang="ru-RU" sz="2400" dirty="0" smtClean="0"/>
              <a:t> </a:t>
            </a:r>
          </a:p>
          <a:p>
            <a:pPr marL="0" indent="0">
              <a:buNone/>
            </a:pPr>
            <a:r>
              <a:rPr lang="ru-RU" sz="2000" dirty="0"/>
              <a:t> </a:t>
            </a:r>
            <a:endParaRPr lang="ru-RU" sz="2000" dirty="0" smtClean="0"/>
          </a:p>
          <a:p>
            <a:pPr marL="0" indent="0">
              <a:buNone/>
            </a:pPr>
            <a:r>
              <a:rPr lang="ru-RU" sz="2000" dirty="0" smtClean="0"/>
              <a:t>PLATON.</a:t>
            </a:r>
            <a:r>
              <a:rPr lang="el-GR" sz="2000" dirty="0" smtClean="0"/>
              <a:t>'</a:t>
            </a:r>
            <a:r>
              <a:rPr lang="el-GR" sz="2000" dirty="0"/>
              <a:t>' Σωκράτης εις Χαρμίδην '’ (ή '' Περί Σωφροσύνης '')  § 156 e</a:t>
            </a:r>
            <a:r>
              <a:rPr lang="el-GR" sz="2000" dirty="0" smtClean="0"/>
              <a:t>.</a:t>
            </a:r>
            <a:endParaRPr lang="ru-RU" sz="2000" dirty="0" smtClean="0"/>
          </a:p>
          <a:p>
            <a:pPr marL="0" indent="0">
              <a:buNone/>
            </a:pPr>
            <a:endParaRPr lang="ru-RU" sz="2000" dirty="0"/>
          </a:p>
          <a:p>
            <a:pPr marL="0" indent="0">
              <a:buNone/>
            </a:pPr>
            <a:r>
              <a:rPr lang="el-GR" sz="2000" dirty="0" smtClean="0"/>
              <a:t> </a:t>
            </a:r>
            <a:r>
              <a:rPr lang="en-US" sz="2000" dirty="0"/>
              <a:t>Plato, </a:t>
            </a:r>
            <a:r>
              <a:rPr lang="en-US" sz="2000" i="1" dirty="0" err="1"/>
              <a:t>Charmides</a:t>
            </a:r>
            <a:r>
              <a:rPr lang="en-US" sz="2000" i="1" dirty="0"/>
              <a:t> or on Temperance: tentative</a:t>
            </a:r>
            <a:r>
              <a:rPr lang="en-US" sz="2000" dirty="0"/>
              <a:t>, v. III, p. 21, transl. by W.R.M. Lamb, M.A., Harvard University Press, Cambridge, Massachusetts, William Heinemann Ltd. </a:t>
            </a:r>
            <a:endParaRPr lang="ru-RU" sz="2000" dirty="0"/>
          </a:p>
          <a:p>
            <a:pPr marL="0" indent="0">
              <a:buNone/>
            </a:pPr>
            <a:endParaRPr lang="ru-RU" sz="2000" dirty="0"/>
          </a:p>
        </p:txBody>
      </p:sp>
    </p:spTree>
    <p:extLst>
      <p:ext uri="{BB962C8B-B14F-4D97-AF65-F5344CB8AC3E}">
        <p14:creationId xmlns:p14="http://schemas.microsoft.com/office/powerpoint/2010/main" val="1527378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8229600" cy="1258121"/>
          </a:xfrm>
        </p:spPr>
        <p:txBody>
          <a:bodyPr>
            <a:normAutofit fontScale="90000"/>
          </a:bodyPr>
          <a:lstStyle/>
          <a:p>
            <a:r>
              <a:rPr lang="en-US" sz="2400" b="1" dirty="0"/>
              <a:t>Harold G. Koenig, psychiatrist, Doctor of medical science, head of the Center for Spirituality, Theology and Health (Duke University Medical Center, city of Durham, North Carolina, USA). </a:t>
            </a:r>
            <a:endParaRPr lang="ru-RU" sz="2400" b="1" dirty="0"/>
          </a:p>
        </p:txBody>
      </p:sp>
      <p:pic>
        <p:nvPicPr>
          <p:cNvPr id="4" name="Содержимое 3" descr="Снимок экрана 2014-11-21 в 21.09.11.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4" r="218"/>
          <a:stretch/>
        </p:blipFill>
        <p:spPr>
          <a:xfrm>
            <a:off x="2881586" y="1600200"/>
            <a:ext cx="3363311"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44684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Autofit/>
          </a:bodyPr>
          <a:lstStyle/>
          <a:p>
            <a:r>
              <a:rPr lang="en-US" sz="2400" b="1" dirty="0"/>
              <a:t>Herman van </a:t>
            </a:r>
            <a:r>
              <a:rPr lang="en-US" sz="2400" b="1" dirty="0" err="1"/>
              <a:t>Praag</a:t>
            </a:r>
            <a:r>
              <a:rPr lang="en-US" sz="2400" b="1" dirty="0"/>
              <a:t>, professor of psychiatry and PhD (born on November 17 1929, city of Schiedam, South Holland, Netherlands).</a:t>
            </a:r>
            <a:endParaRPr lang="ru-RU" sz="2400" b="1" dirty="0"/>
          </a:p>
        </p:txBody>
      </p:sp>
      <p:pic>
        <p:nvPicPr>
          <p:cNvPr id="4" name="Содержимое 3" descr="Снимок экрана 2014-11-22 в 15.02.0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887" b="8887"/>
          <a:stretch/>
        </p:blipFill>
        <p:spPr>
          <a:prstGeom prst="rect">
            <a:avLst/>
          </a:prstGeom>
          <a:ln>
            <a:noFill/>
          </a:ln>
          <a:effectLst>
            <a:softEdge rad="112500"/>
          </a:effectLst>
        </p:spPr>
      </p:pic>
    </p:spTree>
    <p:extLst>
      <p:ext uri="{BB962C8B-B14F-4D97-AF65-F5344CB8AC3E}">
        <p14:creationId xmlns:p14="http://schemas.microsoft.com/office/powerpoint/2010/main" val="18554316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Autofit/>
          </a:bodyPr>
          <a:lstStyle/>
          <a:p>
            <a:r>
              <a:rPr lang="en-US" sz="2200" b="1" dirty="0" err="1"/>
              <a:t>Pavel</a:t>
            </a:r>
            <a:r>
              <a:rPr lang="en-US" sz="2200" b="1" dirty="0"/>
              <a:t> </a:t>
            </a:r>
            <a:r>
              <a:rPr lang="en-US" sz="2200" b="1" dirty="0" err="1"/>
              <a:t>Ivanovich</a:t>
            </a:r>
            <a:r>
              <a:rPr lang="en-US" sz="2200" b="1" dirty="0"/>
              <a:t> </a:t>
            </a:r>
            <a:r>
              <a:rPr lang="en-US" sz="2200" b="1" dirty="0" err="1"/>
              <a:t>Sidorov</a:t>
            </a:r>
            <a:r>
              <a:rPr lang="en-US" sz="2200" b="1" dirty="0"/>
              <a:t> (born on March 13 1953, Arkhangelsk), Doctor of Medical Science, professor, academician of Siberian branch of the Russian Academy of Sciences (elected a Fellow in 2013). </a:t>
            </a:r>
            <a:endParaRPr lang="ru-RU" sz="2200" b="1" dirty="0"/>
          </a:p>
        </p:txBody>
      </p:sp>
      <p:pic>
        <p:nvPicPr>
          <p:cNvPr id="5" name="Содержимое 4" descr="1__#$!@%!#__Pasted Graphic.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69" r="365"/>
          <a:stretch/>
        </p:blipFill>
        <p:spPr>
          <a:xfrm>
            <a:off x="3064618" y="1600200"/>
            <a:ext cx="3001645" cy="45259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649672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r>
              <a:rPr lang="en-US" sz="2400" b="1" dirty="0"/>
              <a:t>Mental medicine</a:t>
            </a:r>
            <a:r>
              <a:rPr lang="ru-RU" sz="2400" b="1" dirty="0"/>
              <a:t>. </a:t>
            </a:r>
            <a:r>
              <a:rPr lang="en-US" sz="2400" dirty="0"/>
              <a:t>Guidebook</a:t>
            </a:r>
            <a:r>
              <a:rPr lang="ru-RU" sz="2400" dirty="0"/>
              <a:t>. </a:t>
            </a:r>
            <a:r>
              <a:rPr lang="en-US" sz="2400" dirty="0" smtClean="0"/>
              <a:t/>
            </a:r>
            <a:br>
              <a:rPr lang="en-US" sz="2400" dirty="0" smtClean="0"/>
            </a:br>
            <a:r>
              <a:rPr lang="en-US" sz="2400" dirty="0" err="1" smtClean="0"/>
              <a:t>Sidorov</a:t>
            </a:r>
            <a:r>
              <a:rPr lang="en-US" sz="2400" dirty="0" smtClean="0"/>
              <a:t> </a:t>
            </a:r>
            <a:r>
              <a:rPr lang="en-US" sz="2400" dirty="0" err="1"/>
              <a:t>Pavel</a:t>
            </a:r>
            <a:r>
              <a:rPr lang="en-US" sz="2400" dirty="0"/>
              <a:t> </a:t>
            </a:r>
            <a:r>
              <a:rPr lang="en-US" sz="2400" dirty="0" err="1"/>
              <a:t>Ivanovich</a:t>
            </a:r>
            <a:r>
              <a:rPr lang="en-US" sz="2400" dirty="0"/>
              <a:t>, </a:t>
            </a:r>
            <a:r>
              <a:rPr lang="en-US" sz="2400" dirty="0" err="1"/>
              <a:t>Novikova</a:t>
            </a:r>
            <a:r>
              <a:rPr lang="en-US" sz="2400" dirty="0"/>
              <a:t> Irina </a:t>
            </a:r>
            <a:r>
              <a:rPr lang="en-US" sz="2400" dirty="0" err="1"/>
              <a:t>Albertovna</a:t>
            </a:r>
            <a:r>
              <a:rPr lang="ru-RU" sz="2400" dirty="0" smtClean="0">
                <a:effectLst/>
              </a:rPr>
              <a:t> </a:t>
            </a:r>
            <a:endParaRPr lang="ru-RU" sz="2400" dirty="0"/>
          </a:p>
        </p:txBody>
      </p:sp>
      <p:pic>
        <p:nvPicPr>
          <p:cNvPr id="4" name="Содержимое 3" descr="Снимок экрана 2014-08-16 в 13.49.34.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93" r="-44"/>
          <a:stretch/>
        </p:blipFill>
        <p:spPr>
          <a:xfrm>
            <a:off x="2960414" y="1600200"/>
            <a:ext cx="3205655" cy="452596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2819002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7"/>
            <a:ext cx="8229600" cy="1433293"/>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2400" b="1" dirty="0"/>
              <a:t>“But do thou, O man, form associations </a:t>
            </a:r>
            <a:r>
              <a:rPr lang="en-US" sz="2400" b="1" dirty="0" smtClean="0"/>
              <a:t/>
            </a:r>
            <a:br>
              <a:rPr lang="en-US" sz="2400" b="1" dirty="0" smtClean="0"/>
            </a:br>
            <a:r>
              <a:rPr lang="en-US" sz="2400" b="1" dirty="0" smtClean="0"/>
              <a:t>to </a:t>
            </a:r>
            <a:r>
              <a:rPr lang="en-US" sz="2400" b="1" dirty="0"/>
              <a:t>restrain the madness of inebriety”.</a:t>
            </a:r>
            <a:r>
              <a:rPr lang="ru-RU" sz="2400" dirty="0"/>
              <a:t/>
            </a:r>
            <a:br>
              <a:rPr lang="ru-RU" sz="2400" dirty="0"/>
            </a:br>
            <a:r>
              <a:rPr lang="en-US" sz="2000" dirty="0"/>
              <a:t>Homily I. 2 Timothy </a:t>
            </a:r>
            <a:r>
              <a:rPr lang="en-US" sz="2000" dirty="0" err="1"/>
              <a:t>i</a:t>
            </a:r>
            <a:r>
              <a:rPr lang="en-US" sz="2000" dirty="0"/>
              <a:t>. 1, 2. The homilies of </a:t>
            </a:r>
            <a:r>
              <a:rPr lang="en-US" sz="2000" b="1" dirty="0"/>
              <a:t>St. John Chrysostom</a:t>
            </a:r>
            <a:r>
              <a:rPr lang="en-US" sz="2000" dirty="0"/>
              <a:t>, archbishop of Constantinople, on the second epistle of St. Paul the apostle to Timothy</a:t>
            </a:r>
            <a:r>
              <a:rPr lang="en-US" sz="2000" dirty="0" smtClean="0"/>
              <a:t>.</a:t>
            </a:r>
            <a:br>
              <a:rPr lang="en-US" sz="2000" dirty="0" smtClean="0"/>
            </a:br>
            <a:endParaRPr lang="ru-RU" sz="2000" dirty="0"/>
          </a:p>
        </p:txBody>
      </p:sp>
      <p:pic>
        <p:nvPicPr>
          <p:cNvPr id="4" name="Содержимое 3" descr="Снимок экрана 2015-03-12 в 12.09.09.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8" r="-267"/>
          <a:stretch/>
        </p:blipFill>
        <p:spPr>
          <a:xfrm>
            <a:off x="3065517" y="1774509"/>
            <a:ext cx="3116194" cy="3674266"/>
          </a:xfrm>
          <a:prstGeom prst="rect">
            <a:avLst/>
          </a:prstGeom>
          <a:ln>
            <a:noFill/>
          </a:ln>
          <a:effectLst>
            <a:softEdge rad="112500"/>
          </a:effectLst>
        </p:spPr>
      </p:pic>
      <p:sp>
        <p:nvSpPr>
          <p:cNvPr id="5" name="TextBox 4"/>
          <p:cNvSpPr txBox="1"/>
          <p:nvPr/>
        </p:nvSpPr>
        <p:spPr>
          <a:xfrm>
            <a:off x="582111" y="5448775"/>
            <a:ext cx="8104689" cy="126188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l-GR" sz="2000" b="1" dirty="0"/>
              <a:t>Ποίησον, ἄνθρωπε, συμμορίας, ὥστε ἀποθέσθαι τὴν μανίαν τῆς μέθης·. τοῖς δεδεμένοις καλὰ ταῦτα τὰ φιλικὰ, τοῖς ἐν θλίψει οὖσι.</a:t>
            </a:r>
          </a:p>
          <a:p>
            <a:endParaRPr lang="el-GR" dirty="0"/>
          </a:p>
          <a:p>
            <a:r>
              <a:rPr lang="el-GR" dirty="0"/>
              <a:t>Ἐρμηνεία τῆς προς Τιμόθεον Β΄Επιστολής, Ἀγίου Ιωάννου τοῦ Χρυσοστόμου.</a:t>
            </a:r>
            <a:endParaRPr lang="ru-RU" dirty="0"/>
          </a:p>
        </p:txBody>
      </p:sp>
    </p:spTree>
    <p:extLst>
      <p:ext uri="{BB962C8B-B14F-4D97-AF65-F5344CB8AC3E}">
        <p14:creationId xmlns:p14="http://schemas.microsoft.com/office/powerpoint/2010/main" val="39007402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IMG_00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639" y="214793"/>
            <a:ext cx="4596006" cy="3447005"/>
          </a:xfrm>
          <a:prstGeom prst="rect">
            <a:avLst/>
          </a:prstGeom>
          <a:ln>
            <a:noFill/>
          </a:ln>
          <a:effectLst>
            <a:softEdge rad="112500"/>
          </a:effectLst>
        </p:spPr>
      </p:pic>
      <p:pic>
        <p:nvPicPr>
          <p:cNvPr id="5" name="Изображение 4" descr="Снимок экрана 2015-03-13 в 21.28.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65" y="3745769"/>
            <a:ext cx="4568693" cy="2954192"/>
          </a:xfrm>
          <a:prstGeom prst="rect">
            <a:avLst/>
          </a:prstGeom>
          <a:ln>
            <a:noFill/>
          </a:ln>
          <a:effectLst>
            <a:softEdge rad="112500"/>
          </a:effectLst>
        </p:spPr>
      </p:pic>
      <p:pic>
        <p:nvPicPr>
          <p:cNvPr id="6" name="Изображение 5" descr="Снимок экрана 2015-03-13 в 21.29.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3722" y="3745769"/>
            <a:ext cx="3516923" cy="2910264"/>
          </a:xfrm>
          <a:prstGeom prst="rect">
            <a:avLst/>
          </a:prstGeom>
          <a:ln>
            <a:noFill/>
          </a:ln>
          <a:effectLst>
            <a:softEdge rad="112500"/>
          </a:effectLst>
        </p:spPr>
      </p:pic>
      <p:sp>
        <p:nvSpPr>
          <p:cNvPr id="7" name="TextBox 6"/>
          <p:cNvSpPr txBox="1"/>
          <p:nvPr/>
        </p:nvSpPr>
        <p:spPr>
          <a:xfrm>
            <a:off x="425664" y="312615"/>
            <a:ext cx="3355027"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2400" b="1" dirty="0"/>
              <a:t>The first family temperance club in Russia with the church in the name of St. Nicholas in the township of </a:t>
            </a:r>
            <a:r>
              <a:rPr lang="en-US" sz="2400" b="1" dirty="0" err="1"/>
              <a:t>Romashkovo</a:t>
            </a:r>
            <a:r>
              <a:rPr lang="en-US" sz="2400" b="1" dirty="0"/>
              <a:t> in </a:t>
            </a:r>
            <a:r>
              <a:rPr lang="en-US" sz="2400" b="1" dirty="0" err="1"/>
              <a:t>Odintsovo</a:t>
            </a:r>
            <a:r>
              <a:rPr lang="en-US" sz="2400" b="1" dirty="0"/>
              <a:t> district, Moscow area. </a:t>
            </a:r>
            <a:endParaRPr lang="en-US" sz="2400" b="1" dirty="0" smtClean="0"/>
          </a:p>
          <a:p>
            <a:pPr algn="just"/>
            <a:r>
              <a:rPr lang="en-US" sz="2400" b="1" dirty="0"/>
              <a:t> </a:t>
            </a:r>
            <a:r>
              <a:rPr lang="en-US" sz="2400" b="1" dirty="0" smtClean="0"/>
              <a:t>    December </a:t>
            </a:r>
            <a:r>
              <a:rPr lang="en-US" sz="2400" b="1" dirty="0"/>
              <a:t>1992.</a:t>
            </a:r>
            <a:endParaRPr lang="ru-RU" sz="2400" b="1" dirty="0"/>
          </a:p>
        </p:txBody>
      </p:sp>
    </p:spTree>
    <p:extLst>
      <p:ext uri="{BB962C8B-B14F-4D97-AF65-F5344CB8AC3E}">
        <p14:creationId xmlns:p14="http://schemas.microsoft.com/office/powerpoint/2010/main" val="37748155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0271" y="717684"/>
            <a:ext cx="8229600" cy="5586916"/>
          </a:xfrm>
        </p:spPr>
        <p:style>
          <a:lnRef idx="1">
            <a:schemeClr val="dk1"/>
          </a:lnRef>
          <a:fillRef idx="2">
            <a:schemeClr val="dk1"/>
          </a:fillRef>
          <a:effectRef idx="1">
            <a:schemeClr val="dk1"/>
          </a:effectRef>
          <a:fontRef idx="minor">
            <a:schemeClr val="dk1"/>
          </a:fontRef>
        </p:style>
        <p:txBody>
          <a:bodyPr>
            <a:normAutofit/>
          </a:bodyPr>
          <a:lstStyle/>
          <a:p>
            <a:pPr marL="0" indent="0">
              <a:buNone/>
            </a:pPr>
            <a:r>
              <a:rPr lang="en-US" sz="3600" b="1" dirty="0"/>
              <a:t>The CFTC approach to treatment of religious people addicted to certain psychoactive substances, gambling is a combined action on their personality of </a:t>
            </a:r>
            <a:endParaRPr lang="ru-RU" sz="3600" b="1" dirty="0"/>
          </a:p>
          <a:p>
            <a:pPr lvl="0"/>
            <a:r>
              <a:rPr lang="en-US" sz="3600" dirty="0"/>
              <a:t>church sacraments, </a:t>
            </a:r>
            <a:endParaRPr lang="ru-RU" sz="3600" dirty="0"/>
          </a:p>
          <a:p>
            <a:pPr lvl="0"/>
            <a:r>
              <a:rPr lang="en-US" sz="3600" dirty="0"/>
              <a:t>pastoral and medical art,</a:t>
            </a:r>
            <a:endParaRPr lang="ru-RU" sz="3600" dirty="0"/>
          </a:p>
          <a:p>
            <a:pPr lvl="0"/>
            <a:r>
              <a:rPr lang="en-US" sz="3600" dirty="0"/>
              <a:t>psychotherapy and psycho-correction,</a:t>
            </a:r>
            <a:endParaRPr lang="ru-RU" sz="3600" dirty="0"/>
          </a:p>
          <a:p>
            <a:pPr lvl="0"/>
            <a:r>
              <a:rPr lang="en-US" sz="3600" dirty="0"/>
              <a:t>social environment therapy.</a:t>
            </a:r>
            <a:endParaRPr lang="ru-RU" sz="3600" dirty="0"/>
          </a:p>
        </p:txBody>
      </p:sp>
    </p:spTree>
    <p:extLst>
      <p:ext uri="{BB962C8B-B14F-4D97-AF65-F5344CB8AC3E}">
        <p14:creationId xmlns:p14="http://schemas.microsoft.com/office/powerpoint/2010/main" val="12519659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17481"/>
            <a:ext cx="8229600" cy="6069213"/>
          </a:xfrm>
        </p:spPr>
        <p:style>
          <a:lnRef idx="1">
            <a:schemeClr val="dk1"/>
          </a:lnRef>
          <a:fillRef idx="2">
            <a:schemeClr val="dk1"/>
          </a:fillRef>
          <a:effectRef idx="1">
            <a:schemeClr val="dk1"/>
          </a:effectRef>
          <a:fontRef idx="minor">
            <a:schemeClr val="dk1"/>
          </a:fontRef>
        </p:style>
        <p:txBody>
          <a:bodyPr>
            <a:normAutofit fontScale="62500" lnSpcReduction="20000"/>
          </a:bodyPr>
          <a:lstStyle/>
          <a:p>
            <a:pPr marL="0" indent="0">
              <a:lnSpc>
                <a:spcPct val="140000"/>
              </a:lnSpc>
              <a:buNone/>
            </a:pPr>
            <a:r>
              <a:rPr lang="en-US" sz="4400" b="1" u="sng" dirty="0"/>
              <a:t>The goal of the study</a:t>
            </a:r>
            <a:r>
              <a:rPr lang="ru-RU" sz="4400" b="1" u="sng" dirty="0" smtClean="0">
                <a:effectLst/>
              </a:rPr>
              <a:t> </a:t>
            </a:r>
            <a:endParaRPr lang="en-US" sz="4400" b="1" u="sng" dirty="0" smtClean="0">
              <a:effectLst/>
            </a:endParaRPr>
          </a:p>
          <a:p>
            <a:pPr marL="0" indent="0">
              <a:lnSpc>
                <a:spcPct val="140000"/>
              </a:lnSpc>
              <a:buNone/>
            </a:pPr>
            <a:r>
              <a:rPr lang="en-US" sz="4400" b="1" i="1" dirty="0" smtClean="0"/>
              <a:t>define duration and quality of remission</a:t>
            </a:r>
            <a:r>
              <a:rPr lang="ru-RU" sz="4400" b="1" i="1" dirty="0" smtClean="0"/>
              <a:t>. </a:t>
            </a:r>
            <a:endParaRPr lang="ru-RU" sz="4400" b="1" i="1" dirty="0"/>
          </a:p>
          <a:p>
            <a:pPr marL="0" indent="0">
              <a:buNone/>
            </a:pPr>
            <a:endParaRPr lang="ru-RU" sz="3600" b="1" dirty="0" smtClean="0"/>
          </a:p>
          <a:p>
            <a:pPr marL="0" indent="0">
              <a:buNone/>
            </a:pPr>
            <a:r>
              <a:rPr lang="en-US" sz="4400" b="1" u="sng" dirty="0"/>
              <a:t>R</a:t>
            </a:r>
            <a:r>
              <a:rPr lang="en-US" sz="4400" b="1" u="sng" dirty="0" smtClean="0"/>
              <a:t>esearch methods</a:t>
            </a:r>
          </a:p>
          <a:p>
            <a:pPr marL="0" indent="0">
              <a:buNone/>
            </a:pPr>
            <a:endParaRPr lang="en-US" sz="4400" b="1" u="sng" dirty="0" smtClean="0"/>
          </a:p>
          <a:p>
            <a:r>
              <a:rPr lang="en-US" sz="4400" b="1" i="1" dirty="0"/>
              <a:t>C</a:t>
            </a:r>
            <a:r>
              <a:rPr lang="en-US" sz="4400" b="1" i="1" dirty="0" smtClean="0"/>
              <a:t>linical</a:t>
            </a:r>
          </a:p>
          <a:p>
            <a:r>
              <a:rPr lang="en-US" sz="4400" b="1" i="1" dirty="0" smtClean="0"/>
              <a:t>Psychological</a:t>
            </a:r>
          </a:p>
          <a:p>
            <a:pPr marL="0" indent="0">
              <a:buNone/>
            </a:pPr>
            <a:endParaRPr lang="ru-RU" sz="3600" b="1" dirty="0" smtClean="0"/>
          </a:p>
          <a:p>
            <a:pPr marL="0" indent="0">
              <a:lnSpc>
                <a:spcPct val="140000"/>
              </a:lnSpc>
              <a:buNone/>
            </a:pPr>
            <a:r>
              <a:rPr lang="en-US" sz="3600" b="1" i="1" dirty="0" smtClean="0"/>
              <a:t>“</a:t>
            </a:r>
            <a:r>
              <a:rPr lang="en-US" sz="3600" b="1" i="1" dirty="0" smtClean="0"/>
              <a:t>Short </a:t>
            </a:r>
            <a:r>
              <a:rPr lang="en-US" sz="3600" b="1" i="1" dirty="0"/>
              <a:t>Form</a:t>
            </a:r>
            <a:r>
              <a:rPr lang="ru-RU" sz="3600" b="1" i="1" dirty="0"/>
              <a:t>-36 </a:t>
            </a:r>
            <a:r>
              <a:rPr lang="en-US" sz="3600" b="1" i="1" dirty="0"/>
              <a:t>Health Status </a:t>
            </a:r>
            <a:r>
              <a:rPr lang="en-US" sz="3600" b="1" i="1" dirty="0" smtClean="0"/>
              <a:t>Survey</a:t>
            </a:r>
            <a:r>
              <a:rPr lang="en-US" sz="3600" b="1" i="1" dirty="0" smtClean="0"/>
              <a:t>” and</a:t>
            </a:r>
            <a:r>
              <a:rPr lang="ru-RU" sz="3600" b="1" i="1" dirty="0" smtClean="0"/>
              <a:t> </a:t>
            </a:r>
            <a:endParaRPr lang="en-US" sz="3600" b="1" i="1" dirty="0" smtClean="0"/>
          </a:p>
          <a:p>
            <a:pPr marL="0" indent="0">
              <a:lnSpc>
                <a:spcPct val="140000"/>
              </a:lnSpc>
              <a:buNone/>
            </a:pPr>
            <a:r>
              <a:rPr lang="en-US" sz="3600" b="1" i="1" dirty="0" smtClean="0"/>
              <a:t>“</a:t>
            </a:r>
            <a:r>
              <a:rPr lang="en-US" sz="3600" b="1" i="1" dirty="0" err="1" smtClean="0"/>
              <a:t>Simptom</a:t>
            </a:r>
            <a:r>
              <a:rPr lang="en-US" sz="3600" b="1" i="1" dirty="0" smtClean="0"/>
              <a:t> </a:t>
            </a:r>
            <a:r>
              <a:rPr lang="en-US" sz="3600" b="1" i="1" dirty="0"/>
              <a:t>Check List-90-</a:t>
            </a:r>
            <a:r>
              <a:rPr lang="en-US" sz="3600" b="1" i="1" dirty="0" smtClean="0"/>
              <a:t>Revised”</a:t>
            </a:r>
            <a:r>
              <a:rPr lang="ru-RU" sz="3600" b="1" dirty="0" smtClean="0"/>
              <a:t>. </a:t>
            </a:r>
            <a:endParaRPr lang="ru-RU" sz="3600" b="1" dirty="0" smtClean="0"/>
          </a:p>
          <a:p>
            <a:pPr marL="0" indent="0">
              <a:buNone/>
            </a:pPr>
            <a:endParaRPr lang="ru-RU" sz="3600" b="1" dirty="0"/>
          </a:p>
          <a:p>
            <a:pPr marL="0" indent="0">
              <a:lnSpc>
                <a:spcPct val="140000"/>
              </a:lnSpc>
              <a:buNone/>
            </a:pPr>
            <a:r>
              <a:rPr lang="en-US" b="1" dirty="0"/>
              <a:t>The study covered 53 people, including 35 men (66%) and 18 women (34%). Duration of alcoholism addiction was from 2 to 12 years. </a:t>
            </a:r>
            <a:endParaRPr lang="ru-RU" b="1" dirty="0"/>
          </a:p>
          <a:p>
            <a:endParaRPr lang="ru-RU" b="1" dirty="0"/>
          </a:p>
        </p:txBody>
      </p:sp>
    </p:spTree>
    <p:extLst>
      <p:ext uri="{BB962C8B-B14F-4D97-AF65-F5344CB8AC3E}">
        <p14:creationId xmlns:p14="http://schemas.microsoft.com/office/powerpoint/2010/main" val="14118485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a:bodyPr>
          <a:lstStyle/>
          <a:p>
            <a:r>
              <a:rPr lang="en-US" sz="4800" b="1" dirty="0"/>
              <a:t>Results: </a:t>
            </a:r>
            <a:endParaRPr lang="ru-RU" sz="4800" b="1" dirty="0"/>
          </a:p>
        </p:txBody>
      </p:sp>
      <p:pic>
        <p:nvPicPr>
          <p:cNvPr id="4" name="Содержимое 3" descr="Снимок экрана 2015-03-23 в 0.57.27.png"/>
          <p:cNvPicPr>
            <a:picLocks noGrp="1" noChangeAspect="1"/>
          </p:cNvPicPr>
          <p:nvPr>
            <p:ph idx="1"/>
          </p:nvPr>
        </p:nvPicPr>
        <p:blipFill>
          <a:blip r:embed="rId2">
            <a:extLst>
              <a:ext uri="{28A0092B-C50C-407E-A947-70E740481C1C}">
                <a14:useLocalDpi xmlns:a14="http://schemas.microsoft.com/office/drawing/2010/main" val="0"/>
              </a:ext>
            </a:extLst>
          </a:blip>
          <a:srcRect l="-5889" r="-5889"/>
          <a:stretch>
            <a:fillRect/>
          </a:stretch>
        </p:blipFill>
        <p:spPr/>
      </p:pic>
    </p:spTree>
    <p:extLst>
      <p:ext uri="{BB962C8B-B14F-4D97-AF65-F5344CB8AC3E}">
        <p14:creationId xmlns:p14="http://schemas.microsoft.com/office/powerpoint/2010/main" val="1173025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одержимое 2" descr="Снимок экрана 2015-03-23 в 0.57.54.png"/>
          <p:cNvPicPr>
            <a:picLocks noGrp="1" noChangeAspect="1"/>
          </p:cNvPicPr>
          <p:nvPr>
            <p:ph idx="1"/>
          </p:nvPr>
        </p:nvPicPr>
        <p:blipFill>
          <a:blip r:embed="rId2">
            <a:extLst>
              <a:ext uri="{28A0092B-C50C-407E-A947-70E740481C1C}">
                <a14:useLocalDpi xmlns:a14="http://schemas.microsoft.com/office/drawing/2010/main" val="0"/>
              </a:ext>
            </a:extLst>
          </a:blip>
          <a:srcRect l="-4438" r="-4438"/>
          <a:stretch>
            <a:fillRect/>
          </a:stretch>
        </p:blipFill>
        <p:spPr>
          <a:xfrm>
            <a:off x="691373" y="825564"/>
            <a:ext cx="8229600" cy="4525963"/>
          </a:xfrm>
        </p:spPr>
      </p:pic>
    </p:spTree>
    <p:extLst>
      <p:ext uri="{BB962C8B-B14F-4D97-AF65-F5344CB8AC3E}">
        <p14:creationId xmlns:p14="http://schemas.microsoft.com/office/powerpoint/2010/main" val="6934641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en-US" sz="2800" b="1" dirty="0" err="1"/>
              <a:t>Valentin</a:t>
            </a:r>
            <a:r>
              <a:rPr lang="en-US" sz="2800" b="1" dirty="0"/>
              <a:t> </a:t>
            </a:r>
            <a:r>
              <a:rPr lang="en-US" sz="2800" b="1" dirty="0" err="1"/>
              <a:t>Felixovi</a:t>
            </a:r>
            <a:r>
              <a:rPr lang="ru-RU" sz="2800" b="1" dirty="0"/>
              <a:t>с</a:t>
            </a:r>
            <a:r>
              <a:rPr lang="en-US" sz="2800" b="1" dirty="0"/>
              <a:t>h </a:t>
            </a:r>
            <a:r>
              <a:rPr lang="en-US" sz="2800" b="1" dirty="0" err="1"/>
              <a:t>Voino-Yasenetsky</a:t>
            </a:r>
            <a:r>
              <a:rPr lang="en-US" sz="2800" b="1" dirty="0"/>
              <a:t> </a:t>
            </a:r>
            <a:r>
              <a:rPr lang="en-US" sz="2800" dirty="0"/>
              <a:t>(April 27 (May 9) 1877, Kerch – June 11, 1961, Simferopol) – surgeon, professor of medicine.</a:t>
            </a:r>
            <a:endParaRPr lang="ru-RU" sz="2800" dirty="0"/>
          </a:p>
        </p:txBody>
      </p:sp>
      <p:pic>
        <p:nvPicPr>
          <p:cNvPr id="4" name="Содержимое 3"/>
          <p:cNvPicPr>
            <a:picLocks noGrp="1" noChangeAspect="1"/>
          </p:cNvPicPr>
          <p:nvPr>
            <p:ph idx="1"/>
          </p:nvPr>
        </p:nvPicPr>
        <p:blipFill rotWithShape="1">
          <a:blip r:embed="rId2"/>
          <a:srcRect l="-75725" r="-75725"/>
          <a:stretch/>
        </p:blipFill>
        <p:spPr>
          <a:prstGeom prst="rect">
            <a:avLst/>
          </a:prstGeom>
          <a:ln>
            <a:noFill/>
          </a:ln>
          <a:effectLst>
            <a:softEdge rad="112500"/>
          </a:effectLst>
        </p:spPr>
      </p:pic>
    </p:spTree>
    <p:extLst>
      <p:ext uri="{BB962C8B-B14F-4D97-AF65-F5344CB8AC3E}">
        <p14:creationId xmlns:p14="http://schemas.microsoft.com/office/powerpoint/2010/main" val="53440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87062"/>
            <a:ext cx="8229600" cy="5639101"/>
          </a:xfrm>
        </p:spPr>
        <p:style>
          <a:lnRef idx="1">
            <a:schemeClr val="accent6"/>
          </a:lnRef>
          <a:fillRef idx="2">
            <a:schemeClr val="accent6"/>
          </a:fillRef>
          <a:effectRef idx="1">
            <a:schemeClr val="accent6"/>
          </a:effectRef>
          <a:fontRef idx="minor">
            <a:schemeClr val="dk1"/>
          </a:fontRef>
        </p:style>
        <p:txBody>
          <a:bodyPr>
            <a:normAutofit fontScale="55000" lnSpcReduction="20000"/>
          </a:bodyPr>
          <a:lstStyle/>
          <a:p>
            <a:pPr marL="0" indent="0" algn="ctr">
              <a:buNone/>
            </a:pPr>
            <a:r>
              <a:rPr lang="en-US" sz="4400" b="1" dirty="0"/>
              <a:t>Conclusions: </a:t>
            </a:r>
            <a:endParaRPr lang="en-US" sz="4400" b="1" dirty="0" smtClean="0"/>
          </a:p>
          <a:p>
            <a:pPr marL="0" indent="0" algn="ctr">
              <a:buNone/>
            </a:pPr>
            <a:endParaRPr lang="en-US" sz="4400" b="1" dirty="0" smtClean="0"/>
          </a:p>
          <a:p>
            <a:pPr marL="0" indent="0">
              <a:buNone/>
            </a:pPr>
            <a:r>
              <a:rPr lang="en-US" sz="4000" b="1" dirty="0" smtClean="0"/>
              <a:t>thus</a:t>
            </a:r>
            <a:r>
              <a:rPr lang="en-US" sz="4000" b="1" dirty="0"/>
              <a:t>, the reviewed approach proved to be highly effective. We suppose that such results were achieved due to:</a:t>
            </a:r>
            <a:endParaRPr lang="ru-RU" sz="4000" b="1" dirty="0"/>
          </a:p>
          <a:p>
            <a:pPr marL="0" indent="0">
              <a:buNone/>
            </a:pPr>
            <a:endParaRPr lang="en-US" sz="4000" dirty="0" smtClean="0"/>
          </a:p>
          <a:p>
            <a:r>
              <a:rPr lang="en-US" sz="4000" dirty="0" smtClean="0"/>
              <a:t>multidisciplinary </a:t>
            </a:r>
            <a:r>
              <a:rPr lang="en-US" sz="4000" dirty="0"/>
              <a:t>approach;</a:t>
            </a:r>
            <a:endParaRPr lang="ru-RU" sz="4000" dirty="0"/>
          </a:p>
          <a:p>
            <a:r>
              <a:rPr lang="en-US" sz="4000" dirty="0" smtClean="0"/>
              <a:t>parallel </a:t>
            </a:r>
            <a:r>
              <a:rPr lang="en-US" sz="4000" dirty="0"/>
              <a:t>participation of addicted patients and their relatives in the program;</a:t>
            </a:r>
            <a:endParaRPr lang="ru-RU" sz="4000" dirty="0"/>
          </a:p>
          <a:p>
            <a:r>
              <a:rPr lang="en-US" sz="4000" dirty="0" smtClean="0"/>
              <a:t>deep </a:t>
            </a:r>
            <a:r>
              <a:rPr lang="en-US" sz="4000" dirty="0"/>
              <a:t>re-orientation of personality in values and senses as a result of actualization of a spiritual component of personality;</a:t>
            </a:r>
            <a:endParaRPr lang="ru-RU" sz="4000" dirty="0"/>
          </a:p>
          <a:p>
            <a:r>
              <a:rPr lang="en-US" sz="4000" dirty="0" smtClean="0"/>
              <a:t>remission </a:t>
            </a:r>
            <a:r>
              <a:rPr lang="en-US" sz="4000" dirty="0"/>
              <a:t>became a consequence of responsible choice of a patient as a result of restoring interpersonal relations inside the family in the course of group family work;</a:t>
            </a:r>
            <a:endParaRPr lang="ru-RU" sz="4000" dirty="0"/>
          </a:p>
          <a:p>
            <a:r>
              <a:rPr lang="en-US" sz="4000" dirty="0" smtClean="0"/>
              <a:t>harmonization </a:t>
            </a:r>
            <a:r>
              <a:rPr lang="en-US" sz="4000" dirty="0"/>
              <a:t>of patient’s personality was influenced by spiritually-directed communication in specially arranged psychotherapeutic environment;</a:t>
            </a:r>
            <a:endParaRPr lang="ru-RU" sz="4000" dirty="0"/>
          </a:p>
          <a:p>
            <a:r>
              <a:rPr lang="en-US" sz="4000" dirty="0" smtClean="0"/>
              <a:t>alteration </a:t>
            </a:r>
            <a:r>
              <a:rPr lang="en-US" sz="4000" dirty="0"/>
              <a:t>of patient’s behavior came together with the change of his/her entire life style.</a:t>
            </a:r>
            <a:endParaRPr lang="ru-RU" sz="4000" dirty="0"/>
          </a:p>
          <a:p>
            <a:pPr marL="0" indent="0">
              <a:buNone/>
            </a:pPr>
            <a:endParaRPr lang="ru-RU" dirty="0"/>
          </a:p>
        </p:txBody>
      </p:sp>
    </p:spTree>
    <p:extLst>
      <p:ext uri="{BB962C8B-B14F-4D97-AF65-F5344CB8AC3E}">
        <p14:creationId xmlns:p14="http://schemas.microsoft.com/office/powerpoint/2010/main" val="3526932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8229600" cy="1235054"/>
          </a:xfrm>
        </p:spPr>
        <p:txBody>
          <a:bodyPr>
            <a:noAutofit/>
          </a:bodyPr>
          <a:lstStyle/>
          <a:p>
            <a:r>
              <a:rPr lang="en-US" sz="2000" b="1" dirty="0" err="1"/>
              <a:t>Matvey</a:t>
            </a:r>
            <a:r>
              <a:rPr lang="en-US" sz="2000" b="1" dirty="0"/>
              <a:t> </a:t>
            </a:r>
            <a:r>
              <a:rPr lang="en-US" sz="2000" b="1" dirty="0" err="1"/>
              <a:t>Yakovlevich</a:t>
            </a:r>
            <a:r>
              <a:rPr lang="en-US" sz="2000" b="1" dirty="0"/>
              <a:t> </a:t>
            </a:r>
            <a:r>
              <a:rPr lang="en-US" sz="2000" b="1" dirty="0" err="1"/>
              <a:t>Mudrov</a:t>
            </a:r>
            <a:r>
              <a:rPr lang="en-US" sz="2000" b="1" dirty="0"/>
              <a:t> </a:t>
            </a:r>
            <a:r>
              <a:rPr lang="en-US" sz="2000" dirty="0"/>
              <a:t>(1776, Vologda – 1831, St. Petersburg) – doctor, ordinary professor of pathology and therapy of the Moscow State University, one of the founders of the Russian therapeutic school and military hygiene.</a:t>
            </a:r>
            <a:r>
              <a:rPr lang="ru-RU" sz="2000" dirty="0" smtClean="0">
                <a:effectLst/>
              </a:rPr>
              <a:t> </a:t>
            </a:r>
            <a:endParaRPr lang="ru-RU" sz="2000" dirty="0"/>
          </a:p>
        </p:txBody>
      </p:sp>
      <p:pic>
        <p:nvPicPr>
          <p:cNvPr id="4" name="Содержимое 3" descr="Снимок экрана 2014-12-01 в 23.49.13.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7" r="-407"/>
          <a:stretch/>
        </p:blipFill>
        <p:spPr>
          <a:xfrm>
            <a:off x="3030482" y="1600200"/>
            <a:ext cx="3083035" cy="4525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6394251" y="2149092"/>
            <a:ext cx="2230384" cy="2677656"/>
          </a:xfrm>
          <a:prstGeom prst="rect">
            <a:avLst/>
          </a:prstGeom>
          <a:noFill/>
        </p:spPr>
        <p:txBody>
          <a:bodyPr wrap="square" rtlCol="0">
            <a:spAutoFit/>
          </a:bodyPr>
          <a:lstStyle/>
          <a:p>
            <a:r>
              <a:rPr lang="en-US" sz="2400" dirty="0"/>
              <a:t>“Stick to what </a:t>
            </a:r>
            <a:r>
              <a:rPr lang="en-US" sz="2400" dirty="0" err="1"/>
              <a:t>Hippocrate</a:t>
            </a:r>
            <a:r>
              <a:rPr lang="en-US" sz="2400" dirty="0"/>
              <a:t> said. With </a:t>
            </a:r>
            <a:r>
              <a:rPr lang="en-US" sz="2400" dirty="0" err="1"/>
              <a:t>Hippocrate</a:t>
            </a:r>
            <a:r>
              <a:rPr lang="en-US" sz="2400" dirty="0"/>
              <a:t> you will both be the best people and the best doctors</a:t>
            </a:r>
            <a:r>
              <a:rPr lang="en-US" sz="2400" dirty="0" smtClean="0"/>
              <a:t>”.</a:t>
            </a:r>
            <a:endParaRPr lang="ru-RU" sz="2400" dirty="0"/>
          </a:p>
        </p:txBody>
      </p:sp>
    </p:spTree>
    <p:extLst>
      <p:ext uri="{BB962C8B-B14F-4D97-AF65-F5344CB8AC3E}">
        <p14:creationId xmlns:p14="http://schemas.microsoft.com/office/powerpoint/2010/main" val="37647348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ormAutofit fontScale="90000"/>
          </a:bodyPr>
          <a:lstStyle/>
          <a:p>
            <a:r>
              <a:rPr lang="en-US" sz="4000" b="1" dirty="0"/>
              <a:t>Hippocrates of </a:t>
            </a:r>
            <a:r>
              <a:rPr lang="en-US" sz="4000" b="1" dirty="0" smtClean="0"/>
              <a:t>Cos </a:t>
            </a:r>
            <a:r>
              <a:rPr lang="en-US" sz="4000" dirty="0"/>
              <a:t>(c. 460 BC, Cos island – c. 377 BC, Larissa, Thessaly)</a:t>
            </a:r>
            <a:r>
              <a:rPr lang="ru-RU" sz="4000" dirty="0" smtClean="0">
                <a:effectLst/>
              </a:rPr>
              <a:t> </a:t>
            </a:r>
            <a:endParaRPr lang="ru-RU" sz="2400" dirty="0"/>
          </a:p>
        </p:txBody>
      </p:sp>
      <p:pic>
        <p:nvPicPr>
          <p:cNvPr id="4" name="Содержимое 3" descr="Pasted Graphic 5.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306" r="19"/>
          <a:stretch/>
        </p:blipFill>
        <p:spPr>
          <a:xfrm>
            <a:off x="3214414" y="1600200"/>
            <a:ext cx="2706414" cy="4525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925596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61012"/>
            <a:ext cx="8229600" cy="5465151"/>
          </a:xfrm>
        </p:spPr>
        <p:txBody>
          <a:bodyPr/>
          <a:lstStyle/>
          <a:p>
            <a:pPr indent="0" algn="ctr">
              <a:spcAft>
                <a:spcPts val="0"/>
              </a:spcAft>
              <a:buNone/>
            </a:pPr>
            <a:endParaRPr lang="ru-RU" dirty="0" smtClean="0">
              <a:latin typeface="Times New Roman"/>
              <a:ea typeface="Times New Roman"/>
            </a:endParaRPr>
          </a:p>
          <a:p>
            <a:endParaRPr lang="ru-RU" dirty="0"/>
          </a:p>
        </p:txBody>
      </p:sp>
      <p:pic>
        <p:nvPicPr>
          <p:cNvPr id="2" name="Изображение 1" descr="Снимок экрана 2015-03-23 в 0.03.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8428" cy="6858000"/>
          </a:xfrm>
          <a:prstGeom prst="rect">
            <a:avLst/>
          </a:prstGeom>
        </p:spPr>
      </p:pic>
    </p:spTree>
    <p:extLst>
      <p:ext uri="{BB962C8B-B14F-4D97-AF65-F5344CB8AC3E}">
        <p14:creationId xmlns:p14="http://schemas.microsoft.com/office/powerpoint/2010/main" val="366782990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5448"/>
            <a:ext cx="8229600" cy="5670715"/>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marL="0" indent="0">
              <a:buNone/>
            </a:pPr>
            <a:r>
              <a:rPr lang="en-US" b="1" dirty="0"/>
              <a:t>“The Orthodox Church considers alcoholism a hard mental illness associated with deep damage of psychosomatic character, treatment of which is not possible without understanding by the sick person of spiritual nature of his/her malady, full and sincere repentance, turning to the fullness of the grace of Christ</a:t>
            </a:r>
            <a:r>
              <a:rPr lang="en-US" b="1" dirty="0" smtClean="0"/>
              <a:t>”.</a:t>
            </a:r>
            <a:endParaRPr lang="ru-RU" b="1" dirty="0"/>
          </a:p>
          <a:p>
            <a:pPr marL="0" indent="0">
              <a:buNone/>
            </a:pPr>
            <a:r>
              <a:rPr lang="en-US" baseline="30000" dirty="0"/>
              <a:t> </a:t>
            </a:r>
            <a:endParaRPr lang="ru-RU" dirty="0"/>
          </a:p>
          <a:p>
            <a:pPr marL="0" indent="0">
              <a:buNone/>
            </a:pPr>
            <a:r>
              <a:rPr lang="en-US" dirty="0"/>
              <a:t>Concept of the Russian Orthodox Church for Assurance of Temperance and Prevention of Alcoholism adopted at the session of Holy Synod of the Moscow Patriarchate on July 25, 2014. </a:t>
            </a:r>
            <a:endParaRPr lang="ru-RU" dirty="0"/>
          </a:p>
          <a:p>
            <a:pPr marL="0" indent="0">
              <a:buNone/>
            </a:pPr>
            <a:endParaRPr lang="ru-RU" dirty="0"/>
          </a:p>
        </p:txBody>
      </p:sp>
    </p:spTree>
    <p:extLst>
      <p:ext uri="{BB962C8B-B14F-4D97-AF65-F5344CB8AC3E}">
        <p14:creationId xmlns:p14="http://schemas.microsoft.com/office/powerpoint/2010/main" val="7628623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lum bright="-34000" contrast="60000"/>
            <a:extLst>
              <a:ext uri="{28A0092B-C50C-407E-A947-70E740481C1C}">
                <a14:useLocalDpi xmlns:a14="http://schemas.microsoft.com/office/drawing/2010/main" val="0"/>
              </a:ext>
            </a:extLst>
          </a:blip>
          <a:srcRect/>
          <a:stretch>
            <a:fillRect/>
          </a:stretch>
        </p:blipFill>
        <p:spPr bwMode="auto">
          <a:xfrm>
            <a:off x="1438275" y="0"/>
            <a:ext cx="64087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0899" name="Text Box 3"/>
          <p:cNvSpPr txBox="1">
            <a:spLocks noChangeArrowheads="1"/>
          </p:cNvSpPr>
          <p:nvPr/>
        </p:nvSpPr>
        <p:spPr bwMode="auto">
          <a:xfrm>
            <a:off x="1690414" y="4508500"/>
            <a:ext cx="615659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It is not alcohol that matters, </a:t>
            </a:r>
            <a:endPar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but </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 human being.</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04642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checkerboard(across)">
                                      <p:cBhvr>
                                        <p:cTn id="7" dur="20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a:bodyPr>
          <a:lstStyle/>
          <a:p>
            <a:r>
              <a:rPr lang="en-US" sz="2400" b="1" dirty="0"/>
              <a:t>Saint Luke</a:t>
            </a:r>
            <a:r>
              <a:rPr lang="en-US" sz="2400" dirty="0"/>
              <a:t>, archbishop of Simferopol and Crimea. Laureate of Stalin prize of the first degree (1944). </a:t>
            </a:r>
            <a:endParaRPr lang="ru-RU" sz="2400" dirty="0"/>
          </a:p>
        </p:txBody>
      </p:sp>
      <p:pic>
        <p:nvPicPr>
          <p:cNvPr id="4" name="Содержимое 3"/>
          <p:cNvPicPr>
            <a:picLocks noGrp="1" noChangeAspect="1"/>
          </p:cNvPicPr>
          <p:nvPr>
            <p:ph idx="1"/>
          </p:nvPr>
        </p:nvPicPr>
        <p:blipFill rotWithShape="1">
          <a:blip r:embed="rId2"/>
          <a:srcRect l="-419" r="51"/>
          <a:stretch/>
        </p:blipFill>
        <p:spPr>
          <a:xfrm>
            <a:off x="3159075" y="1331647"/>
            <a:ext cx="2812732" cy="452596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TextBox 4"/>
          <p:cNvSpPr txBox="1"/>
          <p:nvPr/>
        </p:nvSpPr>
        <p:spPr>
          <a:xfrm>
            <a:off x="457200" y="6080574"/>
            <a:ext cx="8229599" cy="70788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a:t>As the Master always emphasized, </a:t>
            </a:r>
            <a:r>
              <a:rPr lang="en-US" sz="2000" b="1" dirty="0" smtClean="0"/>
              <a:t>“</a:t>
            </a:r>
            <a:r>
              <a:rPr lang="en-US" sz="2000" b="1" dirty="0"/>
              <a:t>There is no “case” for a surgeon, but a living and suffering person”</a:t>
            </a:r>
            <a:endParaRPr lang="ru-RU" sz="2000" b="1" dirty="0"/>
          </a:p>
        </p:txBody>
      </p:sp>
    </p:spTree>
    <p:extLst>
      <p:ext uri="{BB962C8B-B14F-4D97-AF65-F5344CB8AC3E}">
        <p14:creationId xmlns:p14="http://schemas.microsoft.com/office/powerpoint/2010/main" val="22359675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Autofit/>
          </a:bodyPr>
          <a:lstStyle/>
          <a:p>
            <a:r>
              <a:rPr lang="en-US" sz="2400" b="1" dirty="0"/>
              <a:t>Most frequently cited books by St. Luke </a:t>
            </a:r>
            <a:r>
              <a:rPr lang="en-US" sz="2400" b="1" dirty="0" smtClean="0"/>
              <a:t/>
            </a:r>
            <a:br>
              <a:rPr lang="en-US" sz="2400" b="1" dirty="0" smtClean="0"/>
            </a:br>
            <a:r>
              <a:rPr lang="en-US" sz="2400" b="1" dirty="0" smtClean="0"/>
              <a:t>are </a:t>
            </a:r>
            <a:r>
              <a:rPr lang="en-US" sz="2400" b="1" dirty="0"/>
              <a:t>the </a:t>
            </a:r>
            <a:r>
              <a:rPr lang="en-US" sz="2400" b="1" i="1" dirty="0"/>
              <a:t>Purulent Surgery Essays </a:t>
            </a:r>
            <a:r>
              <a:rPr lang="en-US" sz="2400" b="1" dirty="0"/>
              <a:t>(honored by Stalin prize) </a:t>
            </a:r>
            <a:r>
              <a:rPr lang="en-US" sz="2400" b="1" dirty="0" smtClean="0"/>
              <a:t/>
            </a:r>
            <a:br>
              <a:rPr lang="en-US" sz="2400" b="1" dirty="0" smtClean="0"/>
            </a:br>
            <a:r>
              <a:rPr lang="en-US" sz="2400" b="1" dirty="0" smtClean="0"/>
              <a:t>and </a:t>
            </a:r>
            <a:r>
              <a:rPr lang="en-US" sz="2400" b="1" dirty="0"/>
              <a:t>the work</a:t>
            </a:r>
            <a:r>
              <a:rPr lang="en-US" sz="2400" b="1" i="1" dirty="0"/>
              <a:t> Spirit, Soul and Body.</a:t>
            </a:r>
            <a:endParaRPr lang="ru-RU" sz="2400" b="1" dirty="0"/>
          </a:p>
        </p:txBody>
      </p:sp>
      <p:pic>
        <p:nvPicPr>
          <p:cNvPr id="6" name="Содержимое 5" descr="Снимок экрана 2015-03-13 в 16.40.5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5110" r="-15110"/>
          <a:stretch/>
        </p:blipFill>
        <p:spPr>
          <a:prstGeom prst="rect">
            <a:avLst/>
          </a:prstGeom>
          <a:ln>
            <a:noFill/>
          </a:ln>
          <a:effectLst>
            <a:softEdge rad="112500"/>
          </a:effectLst>
        </p:spPr>
      </p:pic>
    </p:spTree>
    <p:extLst>
      <p:ext uri="{BB962C8B-B14F-4D97-AF65-F5344CB8AC3E}">
        <p14:creationId xmlns:p14="http://schemas.microsoft.com/office/powerpoint/2010/main" val="39131525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8229600" cy="1252816"/>
          </a:xfrm>
        </p:spPr>
        <p:txBody>
          <a:bodyPr>
            <a:noAutofit/>
          </a:bodyPr>
          <a:lstStyle/>
          <a:p>
            <a:r>
              <a:rPr lang="en-US" sz="2000" b="1" dirty="0"/>
              <a:t>Metropolitan Antony </a:t>
            </a:r>
            <a:r>
              <a:rPr lang="en-US" sz="2000" dirty="0"/>
              <a:t>(worldly name </a:t>
            </a:r>
            <a:r>
              <a:rPr lang="en-US" sz="2000" dirty="0" err="1"/>
              <a:t>Andrey</a:t>
            </a:r>
            <a:r>
              <a:rPr lang="en-US" sz="2000" dirty="0"/>
              <a:t> </a:t>
            </a:r>
            <a:r>
              <a:rPr lang="en-US" sz="2000" dirty="0" err="1"/>
              <a:t>Borisovich</a:t>
            </a:r>
            <a:r>
              <a:rPr lang="en-US" sz="2000" dirty="0"/>
              <a:t> Bloom; June 19 1914, Lausanne, Switzerland – August 4, 2003, London) – bishop of the Russian Orthodox Church, metropolitan of </a:t>
            </a:r>
            <a:r>
              <a:rPr lang="en-US" sz="2000" dirty="0" err="1"/>
              <a:t>Sourozh</a:t>
            </a:r>
            <a:r>
              <a:rPr lang="en-US" sz="2000" dirty="0"/>
              <a:t>. He worked as a doctor up to November 27 1948, when he was ordained to the </a:t>
            </a:r>
            <a:r>
              <a:rPr lang="en-US" sz="2000" dirty="0" err="1"/>
              <a:t>presbyterate</a:t>
            </a:r>
            <a:r>
              <a:rPr lang="en-US" sz="2000" dirty="0"/>
              <a:t>. </a:t>
            </a:r>
            <a:endParaRPr lang="ru-RU" sz="2000" dirty="0"/>
          </a:p>
        </p:txBody>
      </p:sp>
      <p:pic>
        <p:nvPicPr>
          <p:cNvPr id="4" name="Содержимое 3"/>
          <p:cNvPicPr>
            <a:picLocks noGrp="1" noChangeAspect="1"/>
          </p:cNvPicPr>
          <p:nvPr>
            <p:ph idx="1"/>
          </p:nvPr>
        </p:nvPicPr>
        <p:blipFill rotWithShape="1">
          <a:blip r:embed="rId2"/>
          <a:srcRect l="-16079" r="-16079"/>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17171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4458"/>
            <a:ext cx="8229600" cy="5621706"/>
          </a:xfrm>
        </p:spPr>
        <p:style>
          <a:lnRef idx="2">
            <a:schemeClr val="accent2"/>
          </a:lnRef>
          <a:fillRef idx="1">
            <a:schemeClr val="lt1"/>
          </a:fillRef>
          <a:effectRef idx="0">
            <a:schemeClr val="accent2"/>
          </a:effectRef>
          <a:fontRef idx="minor">
            <a:schemeClr val="dk1"/>
          </a:fontRef>
        </p:style>
        <p:txBody>
          <a:bodyPr>
            <a:normAutofit fontScale="92500"/>
          </a:bodyPr>
          <a:lstStyle/>
          <a:p>
            <a:pPr marL="0" indent="0" algn="just">
              <a:buNone/>
            </a:pPr>
            <a:r>
              <a:rPr lang="en-US" b="1" dirty="0"/>
              <a:t>“But if we turn to the Holy Writ we will see that from the very commencement of human history two areas were defined with absolute clarity: spirit and flesh. And between them there is a field of human warm-heartedness, human soul, very similar to dusk between darkness and light”.</a:t>
            </a:r>
            <a:endParaRPr lang="ru-RU" b="1" dirty="0"/>
          </a:p>
          <a:p>
            <a:pPr marL="0" indent="457200" algn="just">
              <a:buNone/>
            </a:pPr>
            <a:endParaRPr lang="ru-RU" i="1" dirty="0"/>
          </a:p>
          <a:p>
            <a:pPr marL="0" indent="0">
              <a:buNone/>
            </a:pPr>
            <a:r>
              <a:rPr lang="en-US" sz="2800" dirty="0"/>
              <a:t>Antony (Bloom), Metropolitan of </a:t>
            </a:r>
            <a:r>
              <a:rPr lang="en-US" sz="2800" dirty="0" err="1"/>
              <a:t>Sourozh</a:t>
            </a:r>
            <a:r>
              <a:rPr lang="en-US" sz="2800" dirty="0"/>
              <a:t>. Spirituality and Warm-heartedness: Discussion with Orthodox priests. Finland, Kuopio. August 1974 /Transl. from English /Moscow Psychotherapeutic Journal: Special issue </a:t>
            </a:r>
            <a:r>
              <a:rPr lang="en-US" sz="2800" i="1" dirty="0"/>
              <a:t>Christian Psychology</a:t>
            </a:r>
            <a:r>
              <a:rPr lang="en-US" sz="2800" dirty="0"/>
              <a:t>. 1997. </a:t>
            </a:r>
            <a:r>
              <a:rPr lang="ru-RU" sz="2800" dirty="0" smtClean="0"/>
              <a:t>№</a:t>
            </a:r>
            <a:r>
              <a:rPr lang="en-US" sz="2800" dirty="0" smtClean="0"/>
              <a:t>4</a:t>
            </a:r>
            <a:r>
              <a:rPr lang="en-US" sz="2800" dirty="0"/>
              <a:t>. pp. 28-</a:t>
            </a:r>
            <a:r>
              <a:rPr lang="en-US" sz="2800" dirty="0" smtClean="0"/>
              <a:t>29.</a:t>
            </a:r>
            <a:endParaRPr lang="ru-RU" sz="2800" dirty="0"/>
          </a:p>
        </p:txBody>
      </p:sp>
    </p:spTree>
    <p:extLst>
      <p:ext uri="{BB962C8B-B14F-4D97-AF65-F5344CB8AC3E}">
        <p14:creationId xmlns:p14="http://schemas.microsoft.com/office/powerpoint/2010/main" val="8920688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en-US" sz="2700" b="1" dirty="0" smtClean="0"/>
              <a:t/>
            </a:r>
            <a:br>
              <a:rPr lang="en-US" sz="2700" b="1" dirty="0" smtClean="0"/>
            </a:br>
            <a:r>
              <a:rPr lang="en-US" sz="2700" b="1" dirty="0" smtClean="0"/>
              <a:t>Giuseppe </a:t>
            </a:r>
            <a:r>
              <a:rPr lang="en-US" sz="2700" b="1" dirty="0" err="1"/>
              <a:t>Moscati</a:t>
            </a:r>
            <a:r>
              <a:rPr lang="en-US" sz="2700" b="1" dirty="0"/>
              <a:t> (July 25 1880, Benevento – April 12, 1927, Naples) – canonized by the Roman Catholic Church, Italian doctor, scientific researcher, University professor. </a:t>
            </a:r>
            <a:r>
              <a:rPr lang="ru-RU" sz="2700" b="1" dirty="0"/>
              <a:t/>
            </a:r>
            <a:br>
              <a:rPr lang="ru-RU" sz="2700" b="1" dirty="0"/>
            </a:br>
            <a:r>
              <a:rPr lang="ru-RU" sz="2000" dirty="0" smtClean="0"/>
              <a:t>.</a:t>
            </a:r>
            <a:endParaRPr lang="ru-RU" sz="2000" dirty="0"/>
          </a:p>
        </p:txBody>
      </p:sp>
      <p:sp>
        <p:nvSpPr>
          <p:cNvPr id="3" name="Содержимое 2"/>
          <p:cNvSpPr>
            <a:spLocks noGrp="1"/>
          </p:cNvSpPr>
          <p:nvPr>
            <p:ph idx="1"/>
          </p:nvPr>
        </p:nvSpPr>
        <p:spPr>
          <a:xfrm>
            <a:off x="457200" y="1600200"/>
            <a:ext cx="3866849" cy="4525963"/>
          </a:xfrm>
        </p:spPr>
        <p:style>
          <a:lnRef idx="1">
            <a:schemeClr val="dk1"/>
          </a:lnRef>
          <a:fillRef idx="2">
            <a:schemeClr val="dk1"/>
          </a:fillRef>
          <a:effectRef idx="1">
            <a:schemeClr val="dk1"/>
          </a:effectRef>
          <a:fontRef idx="minor">
            <a:schemeClr val="dk1"/>
          </a:fontRef>
        </p:style>
        <p:txBody>
          <a:bodyPr>
            <a:normAutofit lnSpcReduction="10000"/>
          </a:bodyPr>
          <a:lstStyle/>
          <a:p>
            <a:pPr marL="0" indent="0" algn="just">
              <a:buNone/>
            </a:pPr>
            <a:r>
              <a:rPr lang="en-US" sz="2000" dirty="0"/>
              <a:t>Padre Antonio Maria </a:t>
            </a:r>
            <a:r>
              <a:rPr lang="en-US" sz="2000" dirty="0" err="1"/>
              <a:t>Sicari</a:t>
            </a:r>
            <a:r>
              <a:rPr lang="en-US" sz="2000" dirty="0"/>
              <a:t>, the hagiographer of the saint doctor, wrote, “Not only did </a:t>
            </a:r>
            <a:r>
              <a:rPr lang="en-US" sz="2000" dirty="0" err="1"/>
              <a:t>Moscati</a:t>
            </a:r>
            <a:r>
              <a:rPr lang="en-US" sz="2000" dirty="0"/>
              <a:t> perceive a patient as a unity of spirit and body, and not only did he look at the disease embracing its wholesome and spiritual aspects, but he took it all as a necessary minimum for going deeper into a “human as one whole”. Treating a person as one psycho-physical whole was to reach his/her spiritual depths, inner suffering of his/her soul, inmost striving for happiness through inspiration with transcendent values</a:t>
            </a:r>
            <a:r>
              <a:rPr lang="en-US" sz="2000" dirty="0" smtClean="0"/>
              <a:t>”</a:t>
            </a:r>
            <a:r>
              <a:rPr lang="en-US" sz="2000" dirty="0" smtClean="0">
                <a:effectLst/>
              </a:rPr>
              <a:t>.</a:t>
            </a:r>
            <a:endParaRPr lang="ru-RU" sz="2400" dirty="0"/>
          </a:p>
        </p:txBody>
      </p:sp>
      <p:pic>
        <p:nvPicPr>
          <p:cNvPr id="8" name="Изображение 7" descr="Pasted Graphic 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903" y="1600200"/>
            <a:ext cx="4099604" cy="4864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00763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a:bodyPr>
          <a:lstStyle/>
          <a:p>
            <a:r>
              <a:rPr lang="en-US" sz="2200" b="1" dirty="0"/>
              <a:t>Alexey </a:t>
            </a:r>
            <a:r>
              <a:rPr lang="en-US" sz="2200" b="1" dirty="0" err="1"/>
              <a:t>Alexeyevich</a:t>
            </a:r>
            <a:r>
              <a:rPr lang="en-US" sz="2200" b="1" dirty="0"/>
              <a:t> </a:t>
            </a:r>
            <a:r>
              <a:rPr lang="en-US" sz="2200" b="1" dirty="0" err="1"/>
              <a:t>Ukhtomsky</a:t>
            </a:r>
            <a:r>
              <a:rPr lang="en-US" sz="2200" b="1" dirty="0"/>
              <a:t> (June 13(25) 1875 – August 31 1942) – Russian and Soviet physiologist, founder of the doctrine of dominant; academician of the USSR Academy of Sciences (1935), </a:t>
            </a:r>
            <a:r>
              <a:rPr lang="en-US" sz="2200" b="1" dirty="0" err="1"/>
              <a:t>hieromonk</a:t>
            </a:r>
            <a:r>
              <a:rPr lang="en-US" sz="2200" b="1" dirty="0"/>
              <a:t>.</a:t>
            </a:r>
            <a:endParaRPr lang="ru-RU" sz="2200" b="1" dirty="0"/>
          </a:p>
        </p:txBody>
      </p:sp>
      <p:pic>
        <p:nvPicPr>
          <p:cNvPr id="5" name="Содержимое 3" descr="Pasted Graphic.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2252" r="1763"/>
          <a:stretch/>
        </p:blipFill>
        <p:spPr>
          <a:xfrm>
            <a:off x="1039030" y="1600200"/>
            <a:ext cx="2980657"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Изображение 5" descr="Pasted Graphic 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090" y="1600200"/>
            <a:ext cx="3131890"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45951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2601</TotalTime>
  <Words>1449</Words>
  <Application>Microsoft Macintosh PowerPoint</Application>
  <PresentationFormat>Экран (4:3)</PresentationFormat>
  <Paragraphs>83</Paragraphs>
  <Slides>35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Тема Office</vt:lpstr>
      <vt:lpstr>Презентация PowerPoint</vt:lpstr>
      <vt:lpstr>“We should not try to cure the body without the soul”.</vt:lpstr>
      <vt:lpstr>Valentin Felixoviсh Voino-Yasenetsky (April 27 (May 9) 1877, Kerch – June 11, 1961, Simferopol) – surgeon, professor of medicine.</vt:lpstr>
      <vt:lpstr>Saint Luke, archbishop of Simferopol and Crimea. Laureate of Stalin prize of the first degree (1944). </vt:lpstr>
      <vt:lpstr>Most frequently cited books by St. Luke  are the Purulent Surgery Essays (honored by Stalin prize)  and the work Spirit, Soul and Body.</vt:lpstr>
      <vt:lpstr>Metropolitan Antony (worldly name Andrey Borisovich Bloom; June 19 1914, Lausanne, Switzerland – August 4, 2003, London) – bishop of the Russian Orthodox Church, metropolitan of Sourozh. He worked as a doctor up to November 27 1948, when he was ordained to the presbyterate. </vt:lpstr>
      <vt:lpstr>Презентация PowerPoint</vt:lpstr>
      <vt:lpstr> Giuseppe Moscati (July 25 1880, Benevento – April 12, 1927, Naples) – canonized by the Roman Catholic Church, Italian doctor, scientific researcher, University professor.  .</vt:lpstr>
      <vt:lpstr>Alexey Alexeyevich Ukhtomsky (June 13(25) 1875 – August 31 1942) – Russian and Soviet physiologist, founder of the doctrine of dominant; academician of the USSR Academy of Sciences (1935), hieromonk.</vt:lpstr>
      <vt:lpstr>Nikolay Ivanovich Pirogov (November 13(25) 1810 – November 23 (December 5) 1881), Vishnya village, Podolsk governorate, Russian Empire) – Russian surgeon and anatomist, natural scientist and pedagogue, founder of the Russian military field surgery, founder of the Russian school of anesthesia. </vt:lpstr>
      <vt:lpstr>Vladimir Petrovich Filatov (February 15(27) 1875, village of Mikhailovka in Protasovskaya volost in Saransk county of Penzenskaya governorate – October 30 1956, city of Odessa). </vt:lpstr>
      <vt:lpstr>Sergey Sergeyevich Yudin (September 27, 1891, Moscow – March 12, 1954) – prominent Soviet surgeon and scientist, chief surgeon of N.V. Sklifosovsky Research Institute of Emergency Medicine, head of A.V. Vishnevsky Research Institute of Surgery.  Honored worker of science of the Russian Soviet Federative Republic, two times laureate of Stalin prize, laureate of Lenin prize. </vt:lpstr>
      <vt:lpstr>Gleb Alexandrovich Pokrovsky, Doctor of Medical Science, professor, laureate of state prize of the Russian Soviet Federative Republic (July 10 1925 – March 21 2008).</vt:lpstr>
      <vt:lpstr>Dmitry Yevgenievich Melekhov (February 23 1899 – May 13 1979) – Soviet psychiatrist, Doctor of Medical Science, one of the founders of social psychiatry.  </vt:lpstr>
      <vt:lpstr> “Thus, it becomes a general and imperative requirement that a person is viewed as a whole, with the consideration of full range of his/her physical, psychic and spiritual manifestations, as a spiritual personality”.  Psychiatry and problems of spiritual life. 1979. </vt:lpstr>
      <vt:lpstr>Vladimir Hudolin (May 2 1922 – December 26 1996), Croatian psychiatrist, professor, President of the World Social Psychiatric Association (1974-1978)</vt:lpstr>
      <vt:lpstr>Joshua Brier (1901; Radautz, Austria – November 22 1984 Tenerife, Spain). Austrian and British psychiatrist, founder and organizer of the first three international congresses on social psychiatry (1964-1968), International Journal of Social Psychiatry (1954), London Institute of Social Psychiatry (1962), British and World Associations of Social Psychiatry (1964), pupil and successor of Alfred Adler.</vt:lpstr>
      <vt:lpstr>George Liebman Engel (December 10, 1913 – November 26, 1999), Doctor of medical science, American National Research Health Institute. A need for new medical model: A challenge for biomedicine, 1977. </vt:lpstr>
      <vt:lpstr>Dr. David B. Larson (1948 – March 5 2002), psychiatrist,   Doctor of medical science, his wife Susan and their children Kristen and Chad.</vt:lpstr>
      <vt:lpstr>Harold G. Koenig, psychiatrist, Doctor of medical science, head of the Center for Spirituality, Theology and Health (Duke University Medical Center, city of Durham, North Carolina, USA). </vt:lpstr>
      <vt:lpstr>Herman van Praag, professor of psychiatry and PhD (born on November 17 1929, city of Schiedam, South Holland, Netherlands).</vt:lpstr>
      <vt:lpstr>Pavel Ivanovich Sidorov (born on March 13 1953, Arkhangelsk), Doctor of Medical Science, professor, academician of Siberian branch of the Russian Academy of Sciences (elected a Fellow in 2013). </vt:lpstr>
      <vt:lpstr>Mental medicine. Guidebook.  Sidorov Pavel Ivanovich, Novikova Irina Albertovna </vt:lpstr>
      <vt:lpstr>“But do thou, O man, form associations  to restrain the madness of inebriety”. Homily I. 2 Timothy i. 1, 2. The homilies of St. John Chrysostom, archbishop of Constantinople, on the second epistle of St. Paul the apostle to Timothy. </vt:lpstr>
      <vt:lpstr>Презентация PowerPoint</vt:lpstr>
      <vt:lpstr>Презентация PowerPoint</vt:lpstr>
      <vt:lpstr>Презентация PowerPoint</vt:lpstr>
      <vt:lpstr>Results: </vt:lpstr>
      <vt:lpstr>Презентация PowerPoint</vt:lpstr>
      <vt:lpstr>Презентация PowerPoint</vt:lpstr>
      <vt:lpstr>Matvey Yakovlevich Mudrov (1776, Vologda – 1831, St. Petersburg) – doctor, ordinary professor of pathology and therapy of the Moscow State University, one of the founders of the Russian therapeutic school and military hygiene. </vt:lpstr>
      <vt:lpstr>Hippocrates of Cos (c. 460 BC, Cos island – c. 377 BC, Larissa, Thessaly) </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Антагонизм по отношению к религии </dc:title>
  <dc:creator/>
  <cp:lastModifiedBy>Alexey Baburin</cp:lastModifiedBy>
  <cp:revision>109</cp:revision>
  <cp:lastPrinted>2015-02-03T17:41:09Z</cp:lastPrinted>
  <dcterms:created xsi:type="dcterms:W3CDTF">2014-11-27T10:16:37Z</dcterms:created>
  <dcterms:modified xsi:type="dcterms:W3CDTF">2015-03-22T22:02:58Z</dcterms:modified>
</cp:coreProperties>
</file>