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312" r:id="rId3"/>
    <p:sldId id="330" r:id="rId4"/>
    <p:sldId id="331" r:id="rId5"/>
    <p:sldId id="313" r:id="rId6"/>
    <p:sldId id="314" r:id="rId7"/>
    <p:sldId id="315" r:id="rId8"/>
    <p:sldId id="317" r:id="rId9"/>
    <p:sldId id="316" r:id="rId10"/>
    <p:sldId id="300" r:id="rId11"/>
    <p:sldId id="30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1" autoAdjust="0"/>
  </p:normalViewPr>
  <p:slideViewPr>
    <p:cSldViewPr>
      <p:cViewPr varScale="1">
        <p:scale>
          <a:sx n="70" d="100"/>
          <a:sy n="70" d="100"/>
        </p:scale>
        <p:origin x="-10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752601"/>
            <a:ext cx="7886728" cy="18297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>Особенности реабилитационной работы в православных приходских семейных клубах трезвости</a:t>
            </a:r>
            <a:r>
              <a:rPr lang="ru-RU" sz="3600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000" dirty="0" smtClean="0"/>
              <a:t>Протоиерей Алексий Бабурин</a:t>
            </a:r>
            <a:endParaRPr lang="ru-RU" sz="2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1" y="451308"/>
            <a:ext cx="1301293" cy="1301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1537" y="794177"/>
            <a:ext cx="6249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Межрегиональное </a:t>
            </a:r>
            <a:r>
              <a:rPr lang="ru-RU" sz="1600" dirty="0"/>
              <a:t>общественное движение  в поддержку</a:t>
            </a:r>
          </a:p>
          <a:p>
            <a:r>
              <a:rPr lang="ru-RU" dirty="0" smtClean="0"/>
              <a:t>            СЕМЕЙНЫХ </a:t>
            </a:r>
            <a:r>
              <a:rPr lang="ru-RU" dirty="0"/>
              <a:t>КЛУБОВ ТРЕЗВОСТИ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6371" y="236165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Владимир Худолин </a:t>
            </a:r>
            <a:r>
              <a:rPr lang="ru-RU" sz="2400" dirty="0" smtClean="0"/>
              <a:t>(</a:t>
            </a:r>
            <a:r>
              <a:rPr lang="ru-RU" sz="2400" dirty="0"/>
              <a:t>2.05.1922-26.12.1996) </a:t>
            </a:r>
            <a:r>
              <a:rPr lang="ru-RU" sz="2400" dirty="0" smtClean="0"/>
              <a:t>, </a:t>
            </a:r>
            <a:br>
              <a:rPr lang="ru-RU" sz="2400" dirty="0" smtClean="0"/>
            </a:br>
            <a:r>
              <a:rPr lang="ru-RU" sz="2400" dirty="0" smtClean="0"/>
              <a:t>хорватский психиатр, профессор, президент </a:t>
            </a:r>
            <a:r>
              <a:rPr lang="ru-RU" sz="2400" dirty="0"/>
              <a:t>Всемирной социально-психиатрической </a:t>
            </a:r>
            <a:r>
              <a:rPr lang="ru-RU" sz="2400" dirty="0" smtClean="0"/>
              <a:t>ассоциации (1974-1978)</a:t>
            </a:r>
            <a:endParaRPr lang="ru-RU" sz="2400" dirty="0"/>
          </a:p>
        </p:txBody>
      </p:sp>
      <p:pic>
        <p:nvPicPr>
          <p:cNvPr id="6" name="Содержимое 4" descr="Доктор Удолин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r="-967"/>
          <a:stretch/>
        </p:blipFill>
        <p:spPr>
          <a:xfrm>
            <a:off x="923583" y="1600200"/>
            <a:ext cx="3204116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Изображение 3" descr="Снимок экрана 2015-03-13 в 17.09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97" y="1952449"/>
            <a:ext cx="4480727" cy="3348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27699" y="5608768"/>
            <a:ext cx="479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000" b="1" dirty="0" smtClean="0"/>
              <a:t> </a:t>
            </a:r>
            <a:r>
              <a:rPr lang="ru-RU" sz="2000" b="1" dirty="0" smtClean="0"/>
              <a:t>Университетская больница</a:t>
            </a:r>
            <a:endParaRPr lang="en-US" sz="2000" b="1" dirty="0" smtClean="0"/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"Сестры милосердия" в Загребе.</a:t>
            </a:r>
          </a:p>
        </p:txBody>
      </p:sp>
    </p:spTree>
    <p:extLst>
      <p:ext uri="{BB962C8B-B14F-4D97-AF65-F5344CB8AC3E}">
        <p14:creationId xmlns:p14="http://schemas.microsoft.com/office/powerpoint/2010/main" val="11168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/>
              <a:t>«Составляй, человек, товарищества для того, чтобы истреблять страсть к </a:t>
            </a:r>
            <a:r>
              <a:rPr lang="ru-RU" sz="2800" b="1" dirty="0" smtClean="0"/>
              <a:t>пьянству». </a:t>
            </a:r>
            <a:br>
              <a:rPr lang="ru-RU" sz="2800" b="1" dirty="0" smtClean="0"/>
            </a:br>
            <a:r>
              <a:rPr lang="en-US" sz="2800" b="1" dirty="0" smtClean="0"/>
              <a:t>                     </a:t>
            </a:r>
            <a:r>
              <a:rPr lang="ru-RU" sz="2400" b="1" dirty="0" smtClean="0"/>
              <a:t>Святитель </a:t>
            </a:r>
            <a:r>
              <a:rPr lang="ru-RU" sz="2400" b="1" dirty="0"/>
              <a:t>Иоанн </a:t>
            </a:r>
            <a:r>
              <a:rPr lang="ru-RU" sz="2400" b="1" dirty="0" smtClean="0"/>
              <a:t>Златоуст. </a:t>
            </a:r>
            <a:endParaRPr lang="ru-RU" sz="2800" b="1" dirty="0"/>
          </a:p>
        </p:txBody>
      </p:sp>
      <p:pic>
        <p:nvPicPr>
          <p:cNvPr id="4" name="Содержимое 3" descr="Снимок экрана 2015-03-12 в 12.09.0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r="-267"/>
          <a:stretch/>
        </p:blipFill>
        <p:spPr>
          <a:xfrm>
            <a:off x="2843808" y="1988840"/>
            <a:ext cx="3816424" cy="449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6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948614"/>
              </p:ext>
            </p:extLst>
          </p:nvPr>
        </p:nvGraphicFramePr>
        <p:xfrm>
          <a:off x="1691680" y="1844825"/>
          <a:ext cx="5328592" cy="3528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494"/>
                <a:gridCol w="1970373"/>
                <a:gridCol w="2172725"/>
              </a:tblGrid>
              <a:tr h="432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МЕСТО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СТРАНА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ПОТРЕБЛЕНИЕ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</a:t>
                      </a:r>
                      <a:r>
                        <a:rPr lang="ru-RU" sz="2000" dirty="0" smtClean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Молдова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18.22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2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Чехия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16.45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3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Венгрия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16.27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4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Россия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15.76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5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Украина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15.60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11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Хорватия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15.11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32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Сербия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11.09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37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Италия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10.68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56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США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9.44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53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188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Афганистан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0.02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408712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noProof="1" smtClean="0">
                <a:effectLst/>
              </a:rPr>
              <a:t/>
            </a:r>
            <a:br>
              <a:rPr lang="ru-RU" sz="2000" noProof="1" smtClean="0">
                <a:effectLst/>
              </a:rPr>
            </a:br>
            <a: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Рейтинг стран мира по уровню потребления алкоголя </a:t>
            </a:r>
            <a:b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на душу населения у лиц старше15 лет </a:t>
            </a:r>
            <a:b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(в пересчете на чистый спирт). </a:t>
            </a:r>
            <a:br>
              <a:rPr lang="ru-RU" sz="200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b="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World Health Organization. Global Status Report on </a:t>
            </a:r>
            <a:br>
              <a:rPr lang="ru-RU" sz="2000" b="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b="0" noProof="1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Alcohol and Health, 2014.</a:t>
            </a:r>
            <a:r>
              <a:rPr lang="ru-RU" sz="2400" b="0" noProof="1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400" b="0" noProof="1" smtClean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2400" b="0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4880" y="5352588"/>
            <a:ext cx="57002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noProof="1" smtClean="0">
                <a:latin typeface="Times New Roman" charset="0"/>
                <a:ea typeface="Times New Roman" charset="0"/>
                <a:cs typeface="Times New Roman" charset="0"/>
              </a:rPr>
              <a:t>Сравните: </a:t>
            </a:r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в </a:t>
            </a:r>
            <a:r>
              <a:rPr lang="ru-RU" b="1" noProof="1" smtClean="0">
                <a:latin typeface="Times New Roman" charset="0"/>
                <a:ea typeface="Times New Roman" charset="0"/>
                <a:cs typeface="Times New Roman" charset="0"/>
              </a:rPr>
              <a:t>1912</a:t>
            </a:r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 году душевое потребление алкоголя </a:t>
            </a:r>
          </a:p>
          <a:p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составляло </a:t>
            </a:r>
            <a:r>
              <a:rPr lang="ru-RU" b="1" noProof="1" smtClean="0">
                <a:latin typeface="Times New Roman" charset="0"/>
                <a:ea typeface="Times New Roman" charset="0"/>
                <a:cs typeface="Times New Roman" charset="0"/>
              </a:rPr>
              <a:t>3,14 </a:t>
            </a:r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литра.   По   мнению   экспертов   </a:t>
            </a:r>
            <a:r>
              <a:rPr lang="ru-RU" b="1" noProof="1" smtClean="0">
                <a:latin typeface="Times New Roman" charset="0"/>
                <a:ea typeface="Times New Roman" charset="0"/>
                <a:cs typeface="Times New Roman" charset="0"/>
              </a:rPr>
              <a:t>ВОЗ</a:t>
            </a:r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, </a:t>
            </a:r>
          </a:p>
          <a:p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уровень       потребления   начинает        представлять </a:t>
            </a:r>
          </a:p>
          <a:p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      национальную    опасность,     когда он превышает </a:t>
            </a:r>
          </a:p>
          <a:p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                                          </a:t>
            </a:r>
            <a:r>
              <a:rPr lang="ru-RU" b="1" noProof="1" smtClean="0">
                <a:latin typeface="Times New Roman" charset="0"/>
                <a:ea typeface="Times New Roman" charset="0"/>
                <a:cs typeface="Times New Roman" charset="0"/>
              </a:rPr>
              <a:t>8 литров  </a:t>
            </a:r>
            <a:r>
              <a:rPr lang="ru-RU" noProof="1" smtClean="0">
                <a:latin typeface="Times New Roman" charset="0"/>
                <a:ea typeface="Times New Roman" charset="0"/>
                <a:cs typeface="Times New Roman" charset="0"/>
              </a:rPr>
              <a:t>на  человека  в  год. </a:t>
            </a:r>
          </a:p>
          <a:p>
            <a:endParaRPr lang="ru-RU" noProof="1" smtClean="0"/>
          </a:p>
          <a:p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980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2952328" cy="3357219"/>
          </a:xfrm>
          <a:effectLst>
            <a:softEdge rad="63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В </a:t>
            </a:r>
            <a:r>
              <a:rPr lang="ru-RU" sz="2000" dirty="0">
                <a:effectLst/>
              </a:rPr>
              <a:t>конце 1989 года директор Научного Центра психического здоровья, светлой памяти,  академик АМН СССР Марат Енокович Вартанян через ученого секретаря Григория Ивановича Копейко приглашает священников для окормления больных клиники центра.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13198"/>
            <a:ext cx="3087572" cy="3960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5473637"/>
            <a:ext cx="406393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ea typeface="Times New Roman" charset="0"/>
                <a:cs typeface="Times New Roman" charset="0"/>
              </a:rPr>
              <a:t>Марат Енокович Вартанян </a:t>
            </a:r>
            <a:r>
              <a:rPr lang="ru-RU" sz="1600" dirty="0" smtClean="0">
                <a:ea typeface="Times New Roman" charset="0"/>
                <a:cs typeface="Times New Roman" charset="0"/>
              </a:rPr>
              <a:t>-</a:t>
            </a:r>
            <a:r>
              <a:rPr lang="ru-RU" sz="1400" dirty="0" smtClean="0">
                <a:ea typeface="Times New Roman" charset="0"/>
                <a:cs typeface="Times New Roman" charset="0"/>
              </a:rPr>
              <a:t>доктор </a:t>
            </a:r>
          </a:p>
          <a:p>
            <a:r>
              <a:rPr lang="ru-RU" sz="1400" dirty="0" smtClean="0">
                <a:ea typeface="Times New Roman" charset="0"/>
                <a:cs typeface="Times New Roman" charset="0"/>
              </a:rPr>
              <a:t>медицинских </a:t>
            </a:r>
            <a:r>
              <a:rPr lang="ru-RU" sz="1400" dirty="0">
                <a:ea typeface="Times New Roman" charset="0"/>
                <a:cs typeface="Times New Roman" charset="0"/>
              </a:rPr>
              <a:t>наук, </a:t>
            </a:r>
            <a:r>
              <a:rPr lang="ru-RU" sz="1400" dirty="0" smtClean="0">
                <a:ea typeface="Times New Roman" charset="0"/>
                <a:cs typeface="Times New Roman" charset="0"/>
              </a:rPr>
              <a:t>академик </a:t>
            </a:r>
          </a:p>
          <a:p>
            <a:r>
              <a:rPr lang="ru-RU" sz="1400" dirty="0" smtClean="0">
                <a:ea typeface="Times New Roman" charset="0"/>
                <a:cs typeface="Times New Roman" charset="0"/>
              </a:rPr>
              <a:t>РАМН, профессор. </a:t>
            </a:r>
            <a:r>
              <a:rPr lang="ru-RU" sz="1400" dirty="0">
                <a:ea typeface="Times New Roman" charset="0"/>
                <a:cs typeface="Times New Roman" charset="0"/>
              </a:rPr>
              <a:t>В 1988-1993 годах — </a:t>
            </a:r>
            <a:endParaRPr lang="ru-RU" sz="1400" dirty="0" smtClean="0">
              <a:ea typeface="Times New Roman" charset="0"/>
              <a:cs typeface="Times New Roman" charset="0"/>
            </a:endParaRPr>
          </a:p>
          <a:p>
            <a:r>
              <a:rPr lang="ru-RU" sz="1400" dirty="0" smtClean="0">
                <a:ea typeface="Times New Roman" charset="0"/>
                <a:cs typeface="Times New Roman" charset="0"/>
              </a:rPr>
              <a:t>организатор </a:t>
            </a:r>
            <a:r>
              <a:rPr lang="ru-RU" sz="1400" dirty="0">
                <a:ea typeface="Times New Roman" charset="0"/>
                <a:cs typeface="Times New Roman" charset="0"/>
              </a:rPr>
              <a:t>и директор НЦПЗ РАМН.</a:t>
            </a:r>
          </a:p>
          <a:p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013176"/>
            <a:ext cx="38164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Григорий Иванович Копейко </a:t>
            </a:r>
            <a:r>
              <a:rPr lang="ru-RU" sz="1400" dirty="0"/>
              <a:t>- </a:t>
            </a:r>
          </a:p>
          <a:p>
            <a:r>
              <a:rPr lang="ru-RU" sz="1200" dirty="0"/>
              <a:t>заместитель директора Центра  по научной работе, </a:t>
            </a:r>
            <a:r>
              <a:rPr lang="ru-RU" sz="1200" dirty="0" smtClean="0"/>
              <a:t>кандидат </a:t>
            </a:r>
            <a:r>
              <a:rPr lang="ru-RU" sz="1200" dirty="0"/>
              <a:t>медицинских наук, научный руководитель </a:t>
            </a:r>
            <a:r>
              <a:rPr lang="ru-RU" sz="1200" dirty="0" smtClean="0"/>
              <a:t>Группы </a:t>
            </a:r>
            <a:r>
              <a:rPr lang="ru-RU" sz="1200" dirty="0"/>
              <a:t>особых форм психических расстройств.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81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35343"/>
            <a:ext cx="6074317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effectLst/>
              </a:rPr>
              <a:t>Для пастырского попечения о болящих специально приспосабливается помещение под  больничную церковь.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31 </a:t>
            </a:r>
            <a:r>
              <a:rPr lang="ru-RU" sz="1800" dirty="0">
                <a:effectLst/>
              </a:rPr>
              <a:t>октября 1992 года храм освящается Святейшим Патриархом Алексием II во имя иконы Божией Матери «Целительница».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920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" y="1988840"/>
            <a:ext cx="3642354" cy="268812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Начиная </a:t>
            </a:r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с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1996 </a:t>
            </a:r>
            <a:r>
              <a:rPr lang="en-US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года </a:t>
            </a:r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Соглашения о сотрудничестве между </a:t>
            </a:r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Министерством здравоохранения РФ </a:t>
            </a:r>
            <a:r>
              <a:rPr lang="ru-RU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и</a:t>
            </a:r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Московской Патриархией РПЦ подписываются </a:t>
            </a:r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Министром здравоохранения и Патриахом Московским и всея Руси. </a:t>
            </a:r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988840"/>
            <a:ext cx="3960440" cy="2691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267" y="5085184"/>
            <a:ext cx="7473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Двустороннее сотрудничество приобретает широкомасштабный характер.</a:t>
            </a:r>
            <a:r>
              <a:rPr lang="ru-RU" sz="1600" dirty="0"/>
              <a:t/>
            </a:r>
            <a:br>
              <a:rPr lang="ru-RU" sz="1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4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1800" dirty="0" smtClean="0"/>
              <a:t>«Медицина и религия имеют общий объект интересов – это человек во всей полноте его жизни. Они признают наличие физической и нефизической (в том числе – духовной) составляющей человеческой личности. Они относятся к здоровью человека как к комплексному понятию, учитывающему физическое и не только физическое благополучие.</a:t>
            </a:r>
          </a:p>
          <a:p>
            <a:pPr lvl="0"/>
            <a:r>
              <a:rPr lang="ru-RU" sz="1800" dirty="0" smtClean="0"/>
              <a:t>Медицина и религия имеют границы компетенции в своей заботе о человеке. Компетенция медицины - это, в основном, лечение патологии, возникающей в сфере физического бытия человека, а также душевных (не духовных) расстройств. Компетенция религии - лечение духовной составляющей личности, в меньшей мере -душевных расстройств.</a:t>
            </a:r>
          </a:p>
          <a:p>
            <a:pPr lvl="0"/>
            <a:r>
              <a:rPr lang="ru-RU" sz="1800" dirty="0" smtClean="0"/>
              <a:t>Взаимодействие медицины и религии заключается во взаимном дополнении в связи с тем, что их сферы компетенции дополняют друг друга. Взаимное дополнение медицины и религии даёт простор для обогащающего влияния на микроокружение пациента, а также для реализации внешних аспектов взаимодействия социальных институтов».[Черкасова, А.Е., 2005].</a:t>
            </a:r>
          </a:p>
          <a:p>
            <a:endParaRPr lang="ru-R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5976664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Социально-философские основы взаимодействия </a:t>
            </a:r>
            <a:br>
              <a:rPr lang="ru-RU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медицины и религии.</a:t>
            </a:r>
            <a:br>
              <a:rPr lang="ru-RU" sz="20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3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5323281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effectLst/>
              </a:rPr>
              <a:t/>
            </a:r>
            <a:br>
              <a:rPr lang="en-US" sz="1800" dirty="0" smtClean="0">
                <a:effectLst/>
              </a:rPr>
            </a:br>
            <a:r>
              <a:rPr lang="ru-RU" sz="1800" dirty="0" smtClean="0">
                <a:effectLst/>
              </a:rPr>
              <a:t>Семейные </a:t>
            </a:r>
            <a:r>
              <a:rPr lang="ru-RU" sz="1800" dirty="0">
                <a:effectLst/>
              </a:rPr>
              <a:t>клубы трезвости появились в России в результате   сотрудничества Отдела по церковной благотворительности и социальному служению Московского Патриархата и Трентийского общества друзей России из Центра Бернардо Клезио, возглавляемого известным итальянским священником доном Сильвио Франком.</a:t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639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2" y="1772816"/>
            <a:ext cx="2513762" cy="36671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30832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effectLst/>
              </a:rPr>
              <a:t/>
            </a:r>
            <a:br>
              <a:rPr lang="en-US" sz="1800" dirty="0" smtClean="0">
                <a:effectLst/>
              </a:rPr>
            </a:br>
            <a:r>
              <a:rPr lang="ru-RU" sz="1800" dirty="0" smtClean="0">
                <a:effectLst/>
              </a:rPr>
              <a:t>В </a:t>
            </a:r>
            <a:r>
              <a:rPr lang="ru-RU" sz="1800" dirty="0">
                <a:effectLst/>
              </a:rPr>
              <a:t>августе 1992 года Дон Сильвио вместе с директором Информационно-исследовательского центра по проблемам, связанным с потреблением алкоголя (Италия, Тренто) профессором Ренцо Де Стефани встретились с председателем Отдела по церковной благотворительности и социальному служения РПЦ архиепископом Сергием Солнечногорским (Фоминым) и договорились о сотрудничестве.</a:t>
            </a:r>
            <a:br>
              <a:rPr lang="ru-RU" sz="1800" dirty="0">
                <a:effectLst/>
              </a:rPr>
            </a:br>
            <a:endParaRPr lang="ru-RU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72817"/>
            <a:ext cx="2376847" cy="3667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807" y="5439952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charset="0"/>
                <a:ea typeface="Times New Roman" charset="0"/>
                <a:cs typeface="Times New Roman" charset="0"/>
              </a:rPr>
              <a:t>Проф. Ренцо Де Стефани</a:t>
            </a:r>
            <a:endParaRPr lang="ru-RU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5207" y="5665305"/>
            <a:ext cx="2342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charset="0"/>
                <a:ea typeface="Times New Roman" charset="0"/>
                <a:cs typeface="Times New Roman" charset="0"/>
              </a:rPr>
              <a:t>Дон Сильвио Франк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pt-BR" sz="1600" dirty="0">
                <a:latin typeface="Times New Roman" charset="0"/>
                <a:ea typeface="Times New Roman" charset="0"/>
                <a:cs typeface="Times New Roman" charset="0"/>
              </a:rPr>
              <a:t>(Cloz 1932 - Trento 2001)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24" y="1792396"/>
            <a:ext cx="2249203" cy="3647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1868" y="5612876"/>
            <a:ext cx="2400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Сергий, митрополит </a:t>
            </a:r>
          </a:p>
          <a:p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Воронежский и </a:t>
            </a:r>
            <a:endParaRPr lang="ru-RU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b="1" dirty="0" smtClean="0">
                <a:latin typeface="Times New Roman" charset="0"/>
                <a:ea typeface="Times New Roman" charset="0"/>
                <a:cs typeface="Times New Roman" charset="0"/>
              </a:rPr>
              <a:t>Лиснинской </a:t>
            </a:r>
            <a:endParaRPr lang="ru-RU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00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39" y="214793"/>
            <a:ext cx="4596006" cy="344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Снимок экрана 2015-03-13 в 21.2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5" y="3745769"/>
            <a:ext cx="4568693" cy="295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Снимок экрана 2015-03-13 в 21.29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2" y="3745769"/>
            <a:ext cx="3516923" cy="291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5664" y="312615"/>
            <a:ext cx="3355027" cy="3065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Первый в России семейный клуб трезвости при церкви во имя святителя Николая в селе Ромашкове Одинцовского района Московской области.     Декабрь 1992 года.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8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2079</TotalTime>
  <Words>362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Особенности реабилитационной работы в православных приходских семейных клубах трезвости.</vt:lpstr>
      <vt:lpstr> Рейтинг стран мира по уровню потребления алкоголя  на душу населения у лиц старше15 лет  (в пересчете на чистый спирт).  World Health Organization. Global Status Report on  Alcohol and Health, 2014. </vt:lpstr>
      <vt:lpstr> В конце 1989 года директор Научного Центра психического здоровья, светлой памяти,  академик АМН СССР Марат Енокович Вартанян через ученого секретаря Григория Ивановича Копейко приглашает священников для окормления больных клиники центра. </vt:lpstr>
      <vt:lpstr>Для пастырского попечения о болящих специально приспосабливается помещение под  больничную церковь.  31 октября 1992 года храм освящается Святейшим Патриархом Алексием II во имя иконы Божией Матери «Целительница». </vt:lpstr>
      <vt:lpstr>Начиная с 1996 года Соглашения о сотрудничестве между  Министерством здравоохранения РФ и Московской Патриархией РПЦ подписываются  Министром здравоохранения и Патриахом Московским и всея Руси.  </vt:lpstr>
      <vt:lpstr>Социально-философские основы взаимодействия  медицины и религии. </vt:lpstr>
      <vt:lpstr> Семейные клубы трезвости появились в России в результате   сотрудничества Отдела по церковной благотворительности и социальному служению Московского Патриархата и Трентийского общества друзей России из Центра Бернардо Клезио, возглавляемого известным итальянским священником доном Сильвио Франком. </vt:lpstr>
      <vt:lpstr> В августе 1992 года Дон Сильвио вместе с директором Информационно-исследовательского центра по проблемам, связанным с потреблением алкоголя (Италия, Тренто) профессором Ренцо Де Стефани встретились с председателем Отдела по церковной благотворительности и социальному служения РПЦ архиепископом Сергием Солнечногорским (Фоминым) и договорились о сотрудничестве. </vt:lpstr>
      <vt:lpstr>Презентация PowerPoint</vt:lpstr>
      <vt:lpstr>Владимир Худолин (2.05.1922-26.12.1996) ,  хорватский психиатр, профессор, президент Всемирной социально-психиатрической ассоциации (1974-1978)</vt:lpstr>
      <vt:lpstr>«Составляй, человек, товарищества для того, чтобы истреблять страсть к пьянству».                       Святитель Иоанн Златоуст.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клубы трезвост</dc:title>
  <dc:creator>Чубукова</dc:creator>
  <cp:lastModifiedBy>doktor</cp:lastModifiedBy>
  <cp:revision>156</cp:revision>
  <dcterms:created xsi:type="dcterms:W3CDTF">2012-05-21T08:32:41Z</dcterms:created>
  <dcterms:modified xsi:type="dcterms:W3CDTF">2016-07-03T14:50:16Z</dcterms:modified>
</cp:coreProperties>
</file>