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347" r:id="rId2"/>
    <p:sldId id="332" r:id="rId3"/>
    <p:sldId id="291" r:id="rId4"/>
    <p:sldId id="292" r:id="rId5"/>
    <p:sldId id="351" r:id="rId6"/>
    <p:sldId id="352" r:id="rId7"/>
    <p:sldId id="302" r:id="rId8"/>
    <p:sldId id="29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661" autoAdjust="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3E27A6-9FCB-4AC1-AB51-9568B04E5127}" type="datetimeFigureOut">
              <a:rPr lang="ru-RU" smtClean="0"/>
              <a:t>03.07.2016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0A6EB61-6891-4E1F-9E03-8E24DA108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E27A6-9FCB-4AC1-AB51-9568B04E5127}" type="datetimeFigureOut">
              <a:rPr lang="ru-RU" smtClean="0"/>
              <a:t>03.07.2016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6EB61-6891-4E1F-9E03-8E24DA108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E27A6-9FCB-4AC1-AB51-9568B04E5127}" type="datetimeFigureOut">
              <a:rPr lang="ru-RU" smtClean="0"/>
              <a:t>03.07.2016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6EB61-6891-4E1F-9E03-8E24DA108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E27A6-9FCB-4AC1-AB51-9568B04E5127}" type="datetimeFigureOut">
              <a:rPr lang="ru-RU" smtClean="0"/>
              <a:t>03.07.2016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6EB61-6891-4E1F-9E03-8E24DA108CD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E27A6-9FCB-4AC1-AB51-9568B04E5127}" type="datetimeFigureOut">
              <a:rPr lang="ru-RU" smtClean="0"/>
              <a:t>03.07.2016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6EB61-6891-4E1F-9E03-8E24DA108CD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E27A6-9FCB-4AC1-AB51-9568B04E5127}" type="datetimeFigureOut">
              <a:rPr lang="ru-RU" smtClean="0"/>
              <a:t>03.07.2016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6EB61-6891-4E1F-9E03-8E24DA108CD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E27A6-9FCB-4AC1-AB51-9568B04E5127}" type="datetimeFigureOut">
              <a:rPr lang="ru-RU" smtClean="0"/>
              <a:t>03.07.2016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6EB61-6891-4E1F-9E03-8E24DA108CD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E27A6-9FCB-4AC1-AB51-9568B04E5127}" type="datetimeFigureOut">
              <a:rPr lang="ru-RU" smtClean="0"/>
              <a:t>03.07.2016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6EB61-6891-4E1F-9E03-8E24DA108CD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3E27A6-9FCB-4AC1-AB51-9568B04E5127}" type="datetimeFigureOut">
              <a:rPr lang="ru-RU" smtClean="0"/>
              <a:t>03.07.2016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6EB61-6891-4E1F-9E03-8E24DA108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73E27A6-9FCB-4AC1-AB51-9568B04E5127}" type="datetimeFigureOut">
              <a:rPr lang="ru-RU" smtClean="0"/>
              <a:t>03.07.2016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A6EB61-6891-4E1F-9E03-8E24DA108CD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3E27A6-9FCB-4AC1-AB51-9568B04E5127}" type="datetimeFigureOut">
              <a:rPr lang="ru-RU" smtClean="0"/>
              <a:t>03.07.2016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0A6EB61-6891-4E1F-9E03-8E24DA108CD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73E27A6-9FCB-4AC1-AB51-9568B04E5127}" type="datetimeFigureOut">
              <a:rPr lang="ru-RU" smtClean="0"/>
              <a:t>03.07.2016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0A6EB61-6891-4E1F-9E03-8E24DA108C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481138"/>
            <a:ext cx="6788943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274638"/>
            <a:ext cx="7344816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Участники форума с татевскими сторожилами.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6985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73913"/>
            <a:ext cx="4873272" cy="375528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>
                <a:effectLst/>
              </a:rPr>
              <a:t>В 2011 году МОД СКТ стал осуществлять свою программу в сотрудничестве с Отделом по изучению эндогенных психических расстройств и аффективных состояний ФГБНУ </a:t>
            </a:r>
            <a:r>
              <a:rPr lang="ru-RU" sz="2000" dirty="0" smtClean="0">
                <a:effectLst/>
              </a:rPr>
              <a:t>НЦПЗ. </a:t>
            </a:r>
            <a:endParaRPr lang="ru-RU" sz="2000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56792"/>
            <a:ext cx="2552700" cy="322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92080" y="5013176"/>
            <a:ext cx="35283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Александр Сергеевич Тиганов </a:t>
            </a:r>
            <a:r>
              <a:rPr lang="ru-RU" sz="1600" dirty="0" smtClean="0"/>
              <a:t>– </a:t>
            </a:r>
          </a:p>
          <a:p>
            <a:r>
              <a:rPr lang="ru-RU" sz="1400" dirty="0" smtClean="0"/>
              <a:t>доктор </a:t>
            </a:r>
            <a:r>
              <a:rPr lang="ru-RU" sz="1400" dirty="0"/>
              <a:t>медицинских наук, </a:t>
            </a:r>
            <a:r>
              <a:rPr lang="ru-RU" sz="1400" dirty="0" smtClean="0"/>
              <a:t>академик </a:t>
            </a:r>
            <a:r>
              <a:rPr lang="ru-RU" sz="1400" dirty="0"/>
              <a:t>РАН, </a:t>
            </a:r>
            <a:r>
              <a:rPr lang="ru-RU" sz="1400" dirty="0" smtClean="0"/>
              <a:t>профессор</a:t>
            </a:r>
            <a:r>
              <a:rPr lang="ru-RU" sz="1400" dirty="0"/>
              <a:t>, з</a:t>
            </a:r>
            <a:r>
              <a:rPr lang="ru-RU" sz="1400" dirty="0" smtClean="0"/>
              <a:t>аслуженный </a:t>
            </a:r>
            <a:r>
              <a:rPr lang="ru-RU" sz="1400" dirty="0"/>
              <a:t>деятель науки РФ, руководитель отдела</a:t>
            </a:r>
            <a:r>
              <a:rPr lang="ru-RU" sz="1400" dirty="0" smtClean="0"/>
              <a:t>. </a:t>
            </a:r>
            <a:r>
              <a:rPr lang="ru-RU" sz="1400" dirty="0"/>
              <a:t>Директор </a:t>
            </a:r>
            <a:r>
              <a:rPr lang="ru-RU" sz="1400" dirty="0" smtClean="0"/>
              <a:t>НЦПЗ РАМН </a:t>
            </a:r>
            <a:r>
              <a:rPr lang="ru-RU" sz="1400" dirty="0"/>
              <a:t>с 1993 г. по март 2015 г.</a:t>
            </a:r>
          </a:p>
          <a:p>
            <a:r>
              <a:rPr lang="ru-RU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1009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548680"/>
            <a:ext cx="8208912" cy="525658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ru-RU" sz="5000" b="1" u="sng" dirty="0"/>
              <a:t>Цель исследования </a:t>
            </a:r>
            <a:r>
              <a:rPr lang="ru-RU" sz="5000" b="1" i="1" dirty="0" smtClean="0"/>
              <a:t> 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ru-RU" sz="4400" b="1" dirty="0"/>
              <a:t>О</a:t>
            </a:r>
            <a:r>
              <a:rPr lang="ru-RU" sz="4400" b="1" dirty="0" smtClean="0"/>
              <a:t>пределение </a:t>
            </a:r>
            <a:r>
              <a:rPr lang="ru-RU" sz="4400" b="1" dirty="0"/>
              <a:t>продолжительности и качества ремиссии. </a:t>
            </a:r>
          </a:p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r>
              <a:rPr lang="ru-RU" sz="5000" b="1" u="sng" dirty="0" smtClean="0"/>
              <a:t>Методы </a:t>
            </a:r>
            <a:r>
              <a:rPr lang="ru-RU" sz="5000" b="1" u="sng" dirty="0"/>
              <a:t>исследования </a:t>
            </a:r>
            <a:r>
              <a:rPr lang="ru-RU" sz="5000" b="1" u="sng" dirty="0" smtClean="0"/>
              <a:t> </a:t>
            </a:r>
          </a:p>
          <a:p>
            <a:pPr marL="0" indent="0">
              <a:buNone/>
            </a:pPr>
            <a:endParaRPr lang="ru-RU" sz="3600" b="1" dirty="0"/>
          </a:p>
          <a:p>
            <a:pPr>
              <a:lnSpc>
                <a:spcPct val="140000"/>
              </a:lnSpc>
            </a:pPr>
            <a:r>
              <a:rPr lang="ru-RU" sz="4400" b="1" dirty="0"/>
              <a:t>К</a:t>
            </a:r>
            <a:r>
              <a:rPr lang="ru-RU" sz="4400" b="1" dirty="0" smtClean="0"/>
              <a:t>линический</a:t>
            </a:r>
          </a:p>
          <a:p>
            <a:pPr>
              <a:lnSpc>
                <a:spcPct val="140000"/>
              </a:lnSpc>
            </a:pPr>
            <a:r>
              <a:rPr lang="ru-RU" sz="4400" b="1" dirty="0"/>
              <a:t>П</a:t>
            </a:r>
            <a:r>
              <a:rPr lang="en-US" sz="4400" b="1" dirty="0" smtClean="0"/>
              <a:t>сихологический</a:t>
            </a:r>
            <a:endParaRPr lang="ru-RU" sz="4400" b="1" dirty="0"/>
          </a:p>
          <a:p>
            <a:pPr marL="0" indent="0">
              <a:lnSpc>
                <a:spcPct val="140000"/>
              </a:lnSpc>
              <a:buNone/>
            </a:pPr>
            <a:endParaRPr lang="ru-RU" sz="3600" b="1" dirty="0" smtClean="0"/>
          </a:p>
          <a:p>
            <a:pPr marL="0" indent="0">
              <a:lnSpc>
                <a:spcPct val="140000"/>
              </a:lnSpc>
              <a:buNone/>
            </a:pPr>
            <a:r>
              <a:rPr lang="ru-RU" sz="3600" b="1" u="sng" dirty="0" smtClean="0"/>
              <a:t>Использовались</a:t>
            </a:r>
            <a:r>
              <a:rPr lang="ru-RU" sz="3600" b="1" u="sng" dirty="0"/>
              <a:t>: </a:t>
            </a:r>
            <a:r>
              <a:rPr lang="ru-RU" sz="3600" dirty="0"/>
              <a:t>опросник качества жизни </a:t>
            </a:r>
            <a:r>
              <a:rPr lang="ru-RU" sz="3600" b="1" i="1" dirty="0"/>
              <a:t>«</a:t>
            </a:r>
            <a:r>
              <a:rPr lang="en-US" sz="3600" b="1" i="1" dirty="0"/>
              <a:t>Short Form</a:t>
            </a:r>
            <a:r>
              <a:rPr lang="ru-RU" sz="3600" b="1" i="1" dirty="0"/>
              <a:t>-36 </a:t>
            </a:r>
            <a:r>
              <a:rPr lang="en-US" sz="3600" b="1" i="1" dirty="0"/>
              <a:t>Health Status Survey</a:t>
            </a:r>
            <a:r>
              <a:rPr lang="ru-RU" sz="3600" b="1" i="1" dirty="0"/>
              <a:t>»</a:t>
            </a:r>
            <a:r>
              <a:rPr lang="ru-RU" sz="3600" i="1" dirty="0"/>
              <a:t> </a:t>
            </a:r>
            <a:r>
              <a:rPr lang="ru-RU" sz="3600" dirty="0"/>
              <a:t>и симптоматический опросник </a:t>
            </a:r>
            <a:r>
              <a:rPr lang="en-US" sz="3600" b="1" i="1" dirty="0" smtClean="0"/>
              <a:t>Simptom </a:t>
            </a:r>
            <a:r>
              <a:rPr lang="en-US" sz="3600" b="1" i="1" dirty="0"/>
              <a:t>Check List-90-</a:t>
            </a:r>
            <a:r>
              <a:rPr lang="en-US" sz="3600" b="1" i="1" dirty="0" smtClean="0"/>
              <a:t>Revised</a:t>
            </a:r>
            <a:r>
              <a:rPr lang="ru-RU" sz="3600" b="1" dirty="0" smtClean="0"/>
              <a:t>. </a:t>
            </a:r>
          </a:p>
          <a:p>
            <a:pPr marL="0" indent="0">
              <a:buNone/>
            </a:pPr>
            <a:endParaRPr lang="ru-RU" sz="3600" b="1" dirty="0"/>
          </a:p>
          <a:p>
            <a:pPr marL="0" indent="0">
              <a:lnSpc>
                <a:spcPct val="140000"/>
              </a:lnSpc>
              <a:buNone/>
            </a:pPr>
            <a:r>
              <a:rPr lang="ru-RU" sz="3600" b="1" dirty="0"/>
              <a:t>В исследовании приняли участие 53 человека, из которых мужчин – 35 человек (66%), женщин – 18 человек (34%). </a:t>
            </a:r>
            <a:endParaRPr lang="ru-RU" sz="3600" b="1" dirty="0" smtClean="0"/>
          </a:p>
          <a:p>
            <a:pPr marL="0" indent="0">
              <a:buNone/>
            </a:pPr>
            <a:endParaRPr lang="ru-RU" sz="3600" b="1" dirty="0"/>
          </a:p>
          <a:p>
            <a:pPr marL="0" indent="0">
              <a:buNone/>
            </a:pPr>
            <a:r>
              <a:rPr lang="ru-RU" sz="3600" b="1" dirty="0"/>
              <a:t>Длительность заболевания алкоголизмом составила от 2 до 12 лет.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6772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3744416" cy="1143000"/>
          </a:xfrm>
        </p:spPr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415906"/>
              </p:ext>
            </p:extLst>
          </p:nvPr>
        </p:nvGraphicFramePr>
        <p:xfrm>
          <a:off x="1907704" y="1417638"/>
          <a:ext cx="5328592" cy="20833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5032"/>
                <a:gridCol w="2013560"/>
              </a:tblGrid>
              <a:tr h="694457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cap="small" spc="25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Ремиссия </a:t>
                      </a:r>
                      <a:r>
                        <a:rPr lang="ru-RU" sz="1400" cap="small" spc="25" dirty="0">
                          <a:effectLst/>
                        </a:rPr>
                        <a:t>от месяца до полугода</a:t>
                      </a:r>
                      <a:endParaRPr lang="ru-RU" sz="12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>
                          <a:effectLst/>
                        </a:rPr>
                        <a:t>  </a:t>
                      </a:r>
                      <a:endParaRPr lang="ru-RU" sz="1400" cap="small" spc="25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5 </a:t>
                      </a:r>
                      <a:r>
                        <a:rPr lang="ru-RU" sz="1400" cap="small" spc="25" dirty="0">
                          <a:effectLst/>
                        </a:rPr>
                        <a:t>человек (10%)</a:t>
                      </a:r>
                      <a:endParaRPr lang="ru-RU" sz="12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94457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cap="small" spc="25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Ремиссия </a:t>
                      </a:r>
                      <a:r>
                        <a:rPr lang="ru-RU" sz="1400" cap="small" spc="25" dirty="0">
                          <a:effectLst/>
                        </a:rPr>
                        <a:t>от полугода до года</a:t>
                      </a:r>
                      <a:endParaRPr lang="ru-RU" sz="12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cap="small" spc="25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13 </a:t>
                      </a:r>
                      <a:r>
                        <a:rPr lang="ru-RU" sz="1400" cap="small" spc="25" dirty="0">
                          <a:effectLst/>
                        </a:rPr>
                        <a:t>человек (24,5%)</a:t>
                      </a:r>
                      <a:endParaRPr lang="ru-RU" sz="12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694457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cap="small" spc="25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Ремиссия </a:t>
                      </a:r>
                      <a:r>
                        <a:rPr lang="ru-RU" sz="1400" cap="small" spc="25" dirty="0">
                          <a:effectLst/>
                        </a:rPr>
                        <a:t>более года</a:t>
                      </a:r>
                      <a:endParaRPr lang="ru-RU" sz="12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cap="small" spc="25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35 </a:t>
                      </a:r>
                      <a:r>
                        <a:rPr lang="ru-RU" sz="1400" cap="small" spc="25" dirty="0">
                          <a:effectLst/>
                        </a:rPr>
                        <a:t>человек (65,5%)</a:t>
                      </a:r>
                      <a:endParaRPr lang="ru-RU" sz="12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97415"/>
              </p:ext>
            </p:extLst>
          </p:nvPr>
        </p:nvGraphicFramePr>
        <p:xfrm>
          <a:off x="1914752" y="3645024"/>
          <a:ext cx="5400600" cy="2592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13254"/>
                <a:gridCol w="2587346"/>
              </a:tblGrid>
              <a:tr h="820020">
                <a:tc gridSpan="2"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200" cap="small" spc="25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cap="small" spc="25" dirty="0">
                          <a:effectLst/>
                        </a:rPr>
                        <a:t>Качество жизни в ремиссии</a:t>
                      </a:r>
                      <a:r>
                        <a:rPr lang="en-US" sz="1400" cap="small" spc="25" dirty="0">
                          <a:effectLst/>
                        </a:rPr>
                        <a:t>. </a:t>
                      </a:r>
                      <a:endParaRPr lang="ru-RU" sz="1400" cap="small" spc="25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cap="small" spc="25" dirty="0" smtClean="0">
                          <a:effectLst/>
                        </a:rPr>
                        <a:t>Short </a:t>
                      </a:r>
                      <a:r>
                        <a:rPr lang="en-US" sz="1400" cap="small" spc="25" dirty="0">
                          <a:effectLst/>
                        </a:rPr>
                        <a:t>Form-36 Health Status Survey.</a:t>
                      </a:r>
                      <a:endParaRPr lang="ru-RU" sz="12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86134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cap="small" spc="25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Возрастание  </a:t>
                      </a:r>
                      <a:r>
                        <a:rPr lang="ru-RU" sz="1400" cap="small" spc="25" dirty="0">
                          <a:effectLst/>
                        </a:rPr>
                        <a:t>от низких значений  до средних (от 130 до 210 баллов)</a:t>
                      </a:r>
                      <a:endParaRPr lang="ru-RU" sz="12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>
                          <a:effectLst/>
                        </a:rPr>
                        <a:t> </a:t>
                      </a:r>
                      <a:endParaRPr lang="ru-RU" sz="120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>
                          <a:effectLst/>
                        </a:rPr>
                        <a:t>40 человек</a:t>
                      </a:r>
                      <a:endParaRPr lang="ru-RU" sz="120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886134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cap="small" spc="25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Возрастание  </a:t>
                      </a:r>
                      <a:r>
                        <a:rPr lang="ru-RU" sz="1400" cap="small" spc="25" dirty="0">
                          <a:effectLst/>
                        </a:rPr>
                        <a:t>от низких значений  до высоких (выше 210 баллов)</a:t>
                      </a:r>
                      <a:endParaRPr lang="ru-RU" sz="12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>
                          <a:effectLst/>
                        </a:rPr>
                        <a:t>8 человек</a:t>
                      </a:r>
                      <a:endParaRPr lang="ru-RU" sz="12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4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875710"/>
              </p:ext>
            </p:extLst>
          </p:nvPr>
        </p:nvGraphicFramePr>
        <p:xfrm>
          <a:off x="1367644" y="1916832"/>
          <a:ext cx="6408712" cy="3744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4643"/>
                <a:gridCol w="2184069"/>
              </a:tblGrid>
              <a:tr h="74888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cap="small" spc="25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Возрастание </a:t>
                      </a:r>
                      <a:r>
                        <a:rPr lang="ru-RU" sz="1400" cap="small" spc="25" dirty="0">
                          <a:effectLst/>
                        </a:rPr>
                        <a:t>уровня социализации </a:t>
                      </a:r>
                      <a:endParaRPr lang="ru-RU" sz="12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cap="small" spc="25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40 </a:t>
                      </a:r>
                      <a:r>
                        <a:rPr lang="ru-RU" sz="1400" cap="small" spc="25" dirty="0">
                          <a:effectLst/>
                        </a:rPr>
                        <a:t>человек (76%)</a:t>
                      </a:r>
                      <a:endParaRPr lang="ru-RU" sz="12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74888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cap="small" spc="25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Нормализация </a:t>
                      </a:r>
                      <a:r>
                        <a:rPr lang="ru-RU" sz="1400" cap="small" spc="25" dirty="0">
                          <a:effectLst/>
                        </a:rPr>
                        <a:t>семейных отношений</a:t>
                      </a:r>
                      <a:endParaRPr lang="ru-RU" sz="12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cap="small" spc="25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26 </a:t>
                      </a:r>
                      <a:r>
                        <a:rPr lang="ru-RU" sz="1400" cap="small" spc="25" dirty="0">
                          <a:effectLst/>
                        </a:rPr>
                        <a:t>человек (50%)</a:t>
                      </a:r>
                      <a:endParaRPr lang="ru-RU" sz="12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74888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cap="small" spc="25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Создание </a:t>
                      </a:r>
                      <a:r>
                        <a:rPr lang="ru-RU" sz="1400" cap="small" spc="25" dirty="0">
                          <a:effectLst/>
                        </a:rPr>
                        <a:t>семьи</a:t>
                      </a:r>
                      <a:endParaRPr lang="ru-RU" sz="12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cap="small" spc="25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10 </a:t>
                      </a:r>
                      <a:r>
                        <a:rPr lang="ru-RU" sz="1400" cap="small" spc="25" dirty="0">
                          <a:effectLst/>
                        </a:rPr>
                        <a:t>человек (19%)</a:t>
                      </a:r>
                      <a:endParaRPr lang="ru-RU" sz="12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74888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cap="small" spc="25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Восстановление </a:t>
                      </a:r>
                      <a:r>
                        <a:rPr lang="ru-RU" sz="1400" cap="small" spc="25" dirty="0">
                          <a:effectLst/>
                        </a:rPr>
                        <a:t>профессиональных навыков</a:t>
                      </a:r>
                      <a:endParaRPr lang="ru-RU" sz="12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cap="small" spc="25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24 </a:t>
                      </a:r>
                      <a:r>
                        <a:rPr lang="ru-RU" sz="1400" cap="small" spc="25" dirty="0">
                          <a:effectLst/>
                        </a:rPr>
                        <a:t>человека (45%)</a:t>
                      </a:r>
                      <a:endParaRPr lang="ru-RU" sz="12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  <a:tr h="748883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cap="small" spc="25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Освоение </a:t>
                      </a:r>
                      <a:r>
                        <a:rPr lang="ru-RU" sz="1400" cap="small" spc="25" dirty="0">
                          <a:effectLst/>
                        </a:rPr>
                        <a:t>новых видов деятельности</a:t>
                      </a:r>
                      <a:endParaRPr lang="ru-RU" sz="12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endParaRPr lang="ru-RU" sz="1400" cap="small" spc="25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cap="small" spc="25" dirty="0" smtClean="0">
                          <a:effectLst/>
                        </a:rPr>
                        <a:t>12 </a:t>
                      </a:r>
                      <a:r>
                        <a:rPr lang="ru-RU" sz="1400" cap="small" spc="25" dirty="0">
                          <a:effectLst/>
                        </a:rPr>
                        <a:t>человек (23%)</a:t>
                      </a:r>
                      <a:endParaRPr lang="ru-RU" sz="1200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u="sng" dirty="0" smtClean="0">
                <a:effectLst/>
              </a:rPr>
              <a:t/>
            </a:r>
            <a:br>
              <a:rPr lang="ru-RU" sz="2400" u="sng" dirty="0" smtClean="0">
                <a:effectLst/>
              </a:rPr>
            </a:br>
            <a:r>
              <a:rPr lang="en-US" sz="2700" dirty="0" smtClean="0">
                <a:effectLst/>
              </a:rPr>
              <a:t>Simptom </a:t>
            </a:r>
            <a:r>
              <a:rPr lang="en-US" sz="2700" dirty="0">
                <a:effectLst/>
              </a:rPr>
              <a:t>Check List-90-Revised. 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en-US" sz="2400" dirty="0">
                <a:effectLst/>
              </a:rPr>
              <a:t>Сформировались удовлетворенность жизнью и реалистичное </a:t>
            </a:r>
            <a:r>
              <a:rPr lang="en-US" sz="2400" dirty="0" smtClean="0">
                <a:effectLst/>
              </a:rPr>
              <a:t>отношение </a:t>
            </a:r>
            <a:r>
              <a:rPr lang="en-US" sz="2400" dirty="0">
                <a:effectLst/>
              </a:rPr>
              <a:t>к себе.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1383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47525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800" b="1" dirty="0"/>
              <a:t>Исследуемый подход показал высокую эффективность. </a:t>
            </a:r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r>
              <a:rPr lang="ru-RU" sz="2800" b="1" dirty="0"/>
              <a:t>Мы предполагаем, что такие результаты были достигнуты благодаря: </a:t>
            </a:r>
          </a:p>
          <a:p>
            <a:pPr marL="0" indent="0">
              <a:buNone/>
            </a:pPr>
            <a:endParaRPr lang="ru-RU" sz="1400" b="1" dirty="0"/>
          </a:p>
          <a:p>
            <a:pPr>
              <a:lnSpc>
                <a:spcPct val="110000"/>
              </a:lnSpc>
            </a:pPr>
            <a:r>
              <a:rPr lang="ru-RU" sz="2400" b="1" dirty="0"/>
              <a:t>- мультидисциплинарному  подходу;</a:t>
            </a:r>
          </a:p>
          <a:p>
            <a:pPr>
              <a:lnSpc>
                <a:spcPct val="110000"/>
              </a:lnSpc>
            </a:pPr>
            <a:r>
              <a:rPr lang="ru-RU" sz="2400" b="1" dirty="0"/>
              <a:t>- непрерывной реабилитации; </a:t>
            </a:r>
          </a:p>
          <a:p>
            <a:pPr>
              <a:lnSpc>
                <a:spcPct val="110000"/>
              </a:lnSpc>
            </a:pPr>
            <a:r>
              <a:rPr lang="ru-RU" sz="2400" b="1" dirty="0"/>
              <a:t>- одновременному участию в программе зависимых пациентов и их родственников; </a:t>
            </a:r>
          </a:p>
          <a:p>
            <a:pPr>
              <a:lnSpc>
                <a:spcPct val="110000"/>
              </a:lnSpc>
            </a:pPr>
            <a:r>
              <a:rPr lang="ru-RU" sz="2400" b="1" dirty="0"/>
              <a:t>- глубокой ценностно-смысловой переориентации личности вследствие актуализации духовного компонента личности; </a:t>
            </a:r>
          </a:p>
          <a:p>
            <a:pPr>
              <a:lnSpc>
                <a:spcPct val="110000"/>
              </a:lnSpc>
            </a:pPr>
            <a:r>
              <a:rPr lang="ru-RU" sz="2400" b="1" dirty="0"/>
              <a:t>- ремиссия стала следствием ответственного выбора пациента в результате оздоровления межличностных отношений в семье в процессе групповой семейной работы; </a:t>
            </a:r>
          </a:p>
          <a:p>
            <a:pPr>
              <a:lnSpc>
                <a:spcPct val="110000"/>
              </a:lnSpc>
            </a:pPr>
            <a:r>
              <a:rPr lang="ru-RU" sz="2400" b="1" dirty="0"/>
              <a:t>- на гармонизацию личности пациента повлияло духовно-ориентированное общение в специально организованной психотерапевтической среде; </a:t>
            </a:r>
          </a:p>
          <a:p>
            <a:pPr>
              <a:lnSpc>
                <a:spcPct val="110000"/>
              </a:lnSpc>
            </a:pPr>
            <a:r>
              <a:rPr lang="ru-RU" sz="2400" b="1" dirty="0"/>
              <a:t>- изменение поведения пациента сопровождалось изменением всего образа жизни.</a:t>
            </a:r>
          </a:p>
          <a:p>
            <a:pPr marL="0" indent="0">
              <a:buNone/>
            </a:pPr>
            <a:endParaRPr lang="ru-RU" sz="2400" dirty="0"/>
          </a:p>
          <a:p>
            <a:pPr marL="109728" indent="0">
              <a:buNone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31840" y="274638"/>
            <a:ext cx="2304256" cy="706090"/>
          </a:xfrm>
        </p:spPr>
        <p:txBody>
          <a:bodyPr>
            <a:normAutofit fontScale="90000"/>
          </a:bodyPr>
          <a:lstStyle/>
          <a:p>
            <a:r>
              <a:rPr lang="ru-RU" sz="4400" smtClean="0"/>
              <a:t/>
            </a:r>
            <a:br>
              <a:rPr lang="ru-RU" sz="4400" smtClean="0"/>
            </a:br>
            <a:r>
              <a:rPr lang="ru-RU" sz="4400" smtClean="0"/>
              <a:t>Выводы </a:t>
            </a:r>
            <a:r>
              <a:rPr lang="ru-RU" sz="4400"/>
              <a:t/>
            </a:r>
            <a:br>
              <a:rPr lang="ru-RU" sz="4400"/>
            </a:b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61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842" y="1481138"/>
            <a:ext cx="3638316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i="1" dirty="0" smtClean="0">
                <a:effectLst/>
              </a:rPr>
              <a:t/>
            </a:r>
            <a:br>
              <a:rPr lang="ru-RU" sz="2000" i="1" dirty="0" smtClean="0">
                <a:effectLst/>
              </a:rPr>
            </a:br>
            <a:r>
              <a:rPr lang="ru-RU" sz="2000" i="1" dirty="0" smtClean="0">
                <a:effectLst/>
              </a:rPr>
              <a:t/>
            </a:r>
            <a:br>
              <a:rPr lang="ru-RU" sz="2000" i="1" dirty="0" smtClean="0">
                <a:effectLst/>
              </a:rPr>
            </a:br>
            <a:r>
              <a:rPr lang="ru-RU" sz="2700" i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«</a:t>
            </a:r>
            <a:r>
              <a:rPr lang="ru-RU" sz="2700" i="1" dirty="0">
                <a:effectLst/>
                <a:latin typeface="Times New Roman" charset="0"/>
                <a:ea typeface="Times New Roman" charset="0"/>
                <a:cs typeface="Times New Roman" charset="0"/>
              </a:rPr>
              <a:t>Мы не должны пытаться лечить тело без души</a:t>
            </a:r>
            <a:r>
              <a:rPr lang="ru-RU" sz="2700" i="1" dirty="0" smtClean="0">
                <a:effectLst/>
                <a:latin typeface="Times New Roman" charset="0"/>
                <a:ea typeface="Times New Roman" charset="0"/>
                <a:cs typeface="Times New Roman" charset="0"/>
              </a:rPr>
              <a:t>».</a:t>
            </a:r>
            <a:r>
              <a:rPr lang="ru-RU" sz="2000" i="1" dirty="0" smtClean="0">
                <a:effectLst/>
              </a:rPr>
              <a:t/>
            </a:r>
            <a:br>
              <a:rPr lang="ru-RU" sz="2000" i="1" dirty="0" smtClean="0">
                <a:effectLst/>
              </a:rPr>
            </a:br>
            <a:r>
              <a:rPr lang="el-GR" sz="2000" dirty="0" smtClean="0">
                <a:effectLst/>
              </a:rPr>
              <a:t> 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el-GR" sz="2000" dirty="0" smtClean="0">
                <a:effectLst/>
              </a:rPr>
              <a:t>«</a:t>
            </a:r>
            <a:r>
              <a:rPr lang="el-GR" sz="2000" dirty="0">
                <a:effectLst/>
              </a:rPr>
              <a:t>Хармид, или о благоразумии». Платон. </a:t>
            </a:r>
            <a:r>
              <a:rPr lang="en-US" sz="2000" dirty="0">
                <a:effectLst/>
              </a:rPr>
              <a:t>V </a:t>
            </a:r>
            <a:r>
              <a:rPr lang="ru-RU" sz="2000" dirty="0">
                <a:effectLst/>
              </a:rPr>
              <a:t>век до Р.Х</a:t>
            </a:r>
            <a:r>
              <a:rPr lang="ru-RU" sz="2000" dirty="0" smtClean="0">
                <a:effectLst/>
              </a:rPr>
              <a:t>.</a:t>
            </a:r>
            <a:r>
              <a:rPr lang="el-GR" sz="2000" dirty="0">
                <a:effectLst/>
              </a:rPr>
              <a:t> </a:t>
            </a:r>
            <a:r>
              <a:rPr lang="ru-RU" sz="2000" dirty="0" smtClean="0">
                <a:effectLst/>
              </a:rPr>
              <a:t/>
            </a:r>
            <a:br>
              <a:rPr lang="ru-RU" sz="2000" dirty="0" smtClean="0">
                <a:effectLst/>
              </a:rPr>
            </a:br>
            <a:r>
              <a:rPr lang="el-GR" sz="2000" dirty="0" smtClean="0">
                <a:effectLst/>
              </a:rPr>
              <a:t>'' </a:t>
            </a:r>
            <a:r>
              <a:rPr lang="el-GR" sz="2000" dirty="0">
                <a:effectLst/>
              </a:rPr>
              <a:t>Σωκράτης εις Χαρμίδην '’ (ή '' Περί Σωφροσύνης '')  § 156 e. 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6070600"/>
            <a:ext cx="5618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Рафаэль (мастерская). «Станца делла Сеньятура в Ватикане. </a:t>
            </a:r>
          </a:p>
          <a:p>
            <a:r>
              <a:rPr lang="ru-RU" sz="1400" dirty="0"/>
              <a:t>Настенная фреска. Афинская школа. Фрагмент. Платон»</a:t>
            </a:r>
          </a:p>
        </p:txBody>
      </p:sp>
    </p:spTree>
    <p:extLst>
      <p:ext uri="{BB962C8B-B14F-4D97-AF65-F5344CB8AC3E}">
        <p14:creationId xmlns:p14="http://schemas.microsoft.com/office/powerpoint/2010/main" val="211127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lum bright="-34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0"/>
            <a:ext cx="64087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287338" y="4508500"/>
            <a:ext cx="8712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Алкоголь не важен, важен человек.</a:t>
            </a:r>
            <a:endParaRPr lang="it-IT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8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2076</TotalTime>
  <Words>342</Words>
  <Application>Microsoft Office PowerPoint</Application>
  <PresentationFormat>Экран (4:3)</PresentationFormat>
  <Paragraphs>80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Участники форума с татевскими сторожилами.</vt:lpstr>
      <vt:lpstr>В 2011 году МОД СКТ стал осуществлять свою программу в сотрудничестве с Отделом по изучению эндогенных психических расстройств и аффективных состояний ФГБНУ НЦПЗ. </vt:lpstr>
      <vt:lpstr>Презентация PowerPoint</vt:lpstr>
      <vt:lpstr>РЕЗУЛЬТАТЫ</vt:lpstr>
      <vt:lpstr> Simptom Check List-90-Revised.  Сформировались удовлетворенность жизнью и реалистичное отношение к себе. </vt:lpstr>
      <vt:lpstr> Выводы  </vt:lpstr>
      <vt:lpstr>  «Мы не должны пытаться лечить тело без души».   «Хармид, или о благоразумии». Платон. V век до Р.Х.  '' Σωκράτης εις Χαρμίδην '’ (ή '' Περί Σωφροσύνης '')  § 156 e.  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Семейные клубы трезвост</dc:title>
  <dc:creator>Чубукова</dc:creator>
  <cp:lastModifiedBy>doktor</cp:lastModifiedBy>
  <cp:revision>155</cp:revision>
  <dcterms:created xsi:type="dcterms:W3CDTF">2012-05-21T08:32:41Z</dcterms:created>
  <dcterms:modified xsi:type="dcterms:W3CDTF">2016-07-03T14:56:54Z</dcterms:modified>
</cp:coreProperties>
</file>